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60"/>
  </p:notesMasterIdLst>
  <p:sldIdLst>
    <p:sldId id="256" r:id="rId3"/>
    <p:sldId id="257" r:id="rId4"/>
    <p:sldId id="258" r:id="rId5"/>
    <p:sldId id="259" r:id="rId6"/>
    <p:sldId id="262" r:id="rId7"/>
    <p:sldId id="260" r:id="rId8"/>
    <p:sldId id="261" r:id="rId9"/>
    <p:sldId id="265" r:id="rId10"/>
    <p:sldId id="328" r:id="rId11"/>
    <p:sldId id="321" r:id="rId12"/>
    <p:sldId id="322" r:id="rId13"/>
    <p:sldId id="323" r:id="rId14"/>
    <p:sldId id="324" r:id="rId15"/>
    <p:sldId id="325" r:id="rId16"/>
    <p:sldId id="326" r:id="rId17"/>
    <p:sldId id="264" r:id="rId18"/>
    <p:sldId id="263" r:id="rId19"/>
    <p:sldId id="266" r:id="rId20"/>
    <p:sldId id="282" r:id="rId21"/>
    <p:sldId id="285" r:id="rId22"/>
    <p:sldId id="286" r:id="rId23"/>
    <p:sldId id="270" r:id="rId24"/>
    <p:sldId id="283" r:id="rId25"/>
    <p:sldId id="290" r:id="rId26"/>
    <p:sldId id="284" r:id="rId27"/>
    <p:sldId id="296" r:id="rId28"/>
    <p:sldId id="295" r:id="rId29"/>
    <p:sldId id="288" r:id="rId30"/>
    <p:sldId id="291" r:id="rId31"/>
    <p:sldId id="287" r:id="rId32"/>
    <p:sldId id="300" r:id="rId33"/>
    <p:sldId id="289" r:id="rId34"/>
    <p:sldId id="319" r:id="rId35"/>
    <p:sldId id="317" r:id="rId36"/>
    <p:sldId id="315" r:id="rId37"/>
    <p:sldId id="318" r:id="rId38"/>
    <p:sldId id="274" r:id="rId39"/>
    <p:sldId id="292" r:id="rId40"/>
    <p:sldId id="294" r:id="rId41"/>
    <p:sldId id="297" r:id="rId42"/>
    <p:sldId id="293" r:id="rId43"/>
    <p:sldId id="302" r:id="rId44"/>
    <p:sldId id="301" r:id="rId45"/>
    <p:sldId id="307" r:id="rId46"/>
    <p:sldId id="306" r:id="rId47"/>
    <p:sldId id="308" r:id="rId48"/>
    <p:sldId id="327" r:id="rId49"/>
    <p:sldId id="303" r:id="rId50"/>
    <p:sldId id="304" r:id="rId51"/>
    <p:sldId id="329" r:id="rId52"/>
    <p:sldId id="330" r:id="rId53"/>
    <p:sldId id="313" r:id="rId54"/>
    <p:sldId id="305" r:id="rId55"/>
    <p:sldId id="311" r:id="rId56"/>
    <p:sldId id="277" r:id="rId57"/>
    <p:sldId id="278" r:id="rId58"/>
    <p:sldId id="281" r:id="rId5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8"/>
    <p:restoredTop sz="93891" autoAdjust="0"/>
  </p:normalViewPr>
  <p:slideViewPr>
    <p:cSldViewPr snapToGrid="0" snapToObjects="1">
      <p:cViewPr varScale="1">
        <p:scale>
          <a:sx n="68" d="100"/>
          <a:sy n="68" d="100"/>
        </p:scale>
        <p:origin x="4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79196\Downloads\NVD\Linux%20Kernel%20Character%20Factor%20Statistics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79196\Downloads\NVD\Linux%20Kernel%20Character%20Factor%20Statistics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79196\Downloads\NVD\Linux%20Kernel%20CWE%20Score%20Distribution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79196\Downloads\NVD\Linux%20Kernel%20CWE%20Score%20Distribution.xls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79196\Downloads\NVD\Linux%20Kernel%20CWE%20Score%20Distribution.xls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79196\Downloads\NVD\Linux%20Kernel%20CWE%20Score%20Distribution.xls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/>
              <a:t>漏洞危害等级走势图（面积堆积图）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'1999-2017'!$B$1</c:f>
              <c:strCache>
                <c:ptCount val="1"/>
                <c:pt idx="0">
                  <c:v>Base Score-High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'1999-2017'!$A$2:$A$20</c:f>
              <c:strCache>
                <c:ptCount val="19"/>
                <c:pt idx="0">
                  <c:v>2017</c:v>
                </c:pt>
                <c:pt idx="1">
                  <c:v>2016</c:v>
                </c:pt>
                <c:pt idx="2">
                  <c:v>2015</c:v>
                </c:pt>
                <c:pt idx="3">
                  <c:v>2014</c:v>
                </c:pt>
                <c:pt idx="4">
                  <c:v>2013</c:v>
                </c:pt>
                <c:pt idx="5">
                  <c:v>2012</c:v>
                </c:pt>
                <c:pt idx="6">
                  <c:v>2011</c:v>
                </c:pt>
                <c:pt idx="7">
                  <c:v>2010</c:v>
                </c:pt>
                <c:pt idx="8">
                  <c:v>2009</c:v>
                </c:pt>
                <c:pt idx="9">
                  <c:v>2008</c:v>
                </c:pt>
                <c:pt idx="10">
                  <c:v>2007</c:v>
                </c:pt>
                <c:pt idx="11">
                  <c:v>2006</c:v>
                </c:pt>
                <c:pt idx="12">
                  <c:v>2005</c:v>
                </c:pt>
                <c:pt idx="13">
                  <c:v>2004</c:v>
                </c:pt>
                <c:pt idx="14">
                  <c:v>2003</c:v>
                </c:pt>
                <c:pt idx="15">
                  <c:v>2002</c:v>
                </c:pt>
                <c:pt idx="16">
                  <c:v>2001</c:v>
                </c:pt>
                <c:pt idx="17">
                  <c:v>2000</c:v>
                </c:pt>
                <c:pt idx="18">
                  <c:v>1999</c:v>
                </c:pt>
              </c:strCache>
            </c:strRef>
          </c:cat>
          <c:val>
            <c:numRef>
              <c:f>'1999-2017'!$B$2:$B$20</c:f>
              <c:numCache>
                <c:formatCode>General</c:formatCode>
                <c:ptCount val="19"/>
                <c:pt idx="0">
                  <c:v>110</c:v>
                </c:pt>
                <c:pt idx="1">
                  <c:v>59</c:v>
                </c:pt>
                <c:pt idx="2">
                  <c:v>35</c:v>
                </c:pt>
                <c:pt idx="3">
                  <c:v>32</c:v>
                </c:pt>
                <c:pt idx="4">
                  <c:v>13</c:v>
                </c:pt>
                <c:pt idx="5">
                  <c:v>16</c:v>
                </c:pt>
                <c:pt idx="6">
                  <c:v>25</c:v>
                </c:pt>
                <c:pt idx="7">
                  <c:v>32</c:v>
                </c:pt>
                <c:pt idx="8">
                  <c:v>44</c:v>
                </c:pt>
                <c:pt idx="9">
                  <c:v>27</c:v>
                </c:pt>
                <c:pt idx="10">
                  <c:v>12</c:v>
                </c:pt>
                <c:pt idx="11">
                  <c:v>21</c:v>
                </c:pt>
                <c:pt idx="12">
                  <c:v>17</c:v>
                </c:pt>
                <c:pt idx="13">
                  <c:v>17</c:v>
                </c:pt>
                <c:pt idx="14">
                  <c:v>5</c:v>
                </c:pt>
                <c:pt idx="15">
                  <c:v>2</c:v>
                </c:pt>
                <c:pt idx="16">
                  <c:v>3</c:v>
                </c:pt>
                <c:pt idx="17">
                  <c:v>1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A-4FAB-9CB5-6D4F81F15018}"/>
            </c:ext>
          </c:extLst>
        </c:ser>
        <c:ser>
          <c:idx val="1"/>
          <c:order val="1"/>
          <c:tx>
            <c:strRef>
              <c:f>'1999-2017'!$C$1</c:f>
              <c:strCache>
                <c:ptCount val="1"/>
                <c:pt idx="0">
                  <c:v>Base Score-Medium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'1999-2017'!$A$2:$A$20</c:f>
              <c:strCache>
                <c:ptCount val="19"/>
                <c:pt idx="0">
                  <c:v>2017</c:v>
                </c:pt>
                <c:pt idx="1">
                  <c:v>2016</c:v>
                </c:pt>
                <c:pt idx="2">
                  <c:v>2015</c:v>
                </c:pt>
                <c:pt idx="3">
                  <c:v>2014</c:v>
                </c:pt>
                <c:pt idx="4">
                  <c:v>2013</c:v>
                </c:pt>
                <c:pt idx="5">
                  <c:v>2012</c:v>
                </c:pt>
                <c:pt idx="6">
                  <c:v>2011</c:v>
                </c:pt>
                <c:pt idx="7">
                  <c:v>2010</c:v>
                </c:pt>
                <c:pt idx="8">
                  <c:v>2009</c:v>
                </c:pt>
                <c:pt idx="9">
                  <c:v>2008</c:v>
                </c:pt>
                <c:pt idx="10">
                  <c:v>2007</c:v>
                </c:pt>
                <c:pt idx="11">
                  <c:v>2006</c:v>
                </c:pt>
                <c:pt idx="12">
                  <c:v>2005</c:v>
                </c:pt>
                <c:pt idx="13">
                  <c:v>2004</c:v>
                </c:pt>
                <c:pt idx="14">
                  <c:v>2003</c:v>
                </c:pt>
                <c:pt idx="15">
                  <c:v>2002</c:v>
                </c:pt>
                <c:pt idx="16">
                  <c:v>2001</c:v>
                </c:pt>
                <c:pt idx="17">
                  <c:v>2000</c:v>
                </c:pt>
                <c:pt idx="18">
                  <c:v>1999</c:v>
                </c:pt>
              </c:strCache>
            </c:strRef>
          </c:cat>
          <c:val>
            <c:numRef>
              <c:f>'1999-2017'!$C$2:$C$20</c:f>
              <c:numCache>
                <c:formatCode>General</c:formatCode>
                <c:ptCount val="19"/>
                <c:pt idx="0">
                  <c:v>65</c:v>
                </c:pt>
                <c:pt idx="1">
                  <c:v>78</c:v>
                </c:pt>
                <c:pt idx="2">
                  <c:v>55</c:v>
                </c:pt>
                <c:pt idx="3">
                  <c:v>85</c:v>
                </c:pt>
                <c:pt idx="4">
                  <c:v>121</c:v>
                </c:pt>
                <c:pt idx="5">
                  <c:v>38</c:v>
                </c:pt>
                <c:pt idx="6">
                  <c:v>96</c:v>
                </c:pt>
                <c:pt idx="7">
                  <c:v>77</c:v>
                </c:pt>
                <c:pt idx="8">
                  <c:v>58</c:v>
                </c:pt>
                <c:pt idx="9">
                  <c:v>35</c:v>
                </c:pt>
                <c:pt idx="10">
                  <c:v>36</c:v>
                </c:pt>
                <c:pt idx="11">
                  <c:v>47</c:v>
                </c:pt>
                <c:pt idx="12">
                  <c:v>40</c:v>
                </c:pt>
                <c:pt idx="13">
                  <c:v>16</c:v>
                </c:pt>
                <c:pt idx="14">
                  <c:v>6</c:v>
                </c:pt>
                <c:pt idx="15">
                  <c:v>2</c:v>
                </c:pt>
                <c:pt idx="16">
                  <c:v>3</c:v>
                </c:pt>
                <c:pt idx="17">
                  <c:v>1</c:v>
                </c:pt>
                <c:pt idx="1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A-4FAB-9CB5-6D4F81F15018}"/>
            </c:ext>
          </c:extLst>
        </c:ser>
        <c:ser>
          <c:idx val="2"/>
          <c:order val="2"/>
          <c:tx>
            <c:strRef>
              <c:f>'1999-2017'!$D$1</c:f>
              <c:strCache>
                <c:ptCount val="1"/>
                <c:pt idx="0">
                  <c:v>Base Score-Low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'1999-2017'!$A$2:$A$20</c:f>
              <c:strCache>
                <c:ptCount val="19"/>
                <c:pt idx="0">
                  <c:v>2017</c:v>
                </c:pt>
                <c:pt idx="1">
                  <c:v>2016</c:v>
                </c:pt>
                <c:pt idx="2">
                  <c:v>2015</c:v>
                </c:pt>
                <c:pt idx="3">
                  <c:v>2014</c:v>
                </c:pt>
                <c:pt idx="4">
                  <c:v>2013</c:v>
                </c:pt>
                <c:pt idx="5">
                  <c:v>2012</c:v>
                </c:pt>
                <c:pt idx="6">
                  <c:v>2011</c:v>
                </c:pt>
                <c:pt idx="7">
                  <c:v>2010</c:v>
                </c:pt>
                <c:pt idx="8">
                  <c:v>2009</c:v>
                </c:pt>
                <c:pt idx="9">
                  <c:v>2008</c:v>
                </c:pt>
                <c:pt idx="10">
                  <c:v>2007</c:v>
                </c:pt>
                <c:pt idx="11">
                  <c:v>2006</c:v>
                </c:pt>
                <c:pt idx="12">
                  <c:v>2005</c:v>
                </c:pt>
                <c:pt idx="13">
                  <c:v>2004</c:v>
                </c:pt>
                <c:pt idx="14">
                  <c:v>2003</c:v>
                </c:pt>
                <c:pt idx="15">
                  <c:v>2002</c:v>
                </c:pt>
                <c:pt idx="16">
                  <c:v>2001</c:v>
                </c:pt>
                <c:pt idx="17">
                  <c:v>2000</c:v>
                </c:pt>
                <c:pt idx="18">
                  <c:v>1999</c:v>
                </c:pt>
              </c:strCache>
            </c:strRef>
          </c:cat>
          <c:val>
            <c:numRef>
              <c:f>'1999-2017'!$D$2:$D$20</c:f>
              <c:numCache>
                <c:formatCode>General</c:formatCode>
                <c:ptCount val="19"/>
                <c:pt idx="0">
                  <c:v>31</c:v>
                </c:pt>
                <c:pt idx="1">
                  <c:v>17</c:v>
                </c:pt>
                <c:pt idx="2">
                  <c:v>19</c:v>
                </c:pt>
                <c:pt idx="3">
                  <c:v>25</c:v>
                </c:pt>
                <c:pt idx="4">
                  <c:v>24</c:v>
                </c:pt>
                <c:pt idx="5">
                  <c:v>21</c:v>
                </c:pt>
                <c:pt idx="6">
                  <c:v>34</c:v>
                </c:pt>
                <c:pt idx="7">
                  <c:v>42</c:v>
                </c:pt>
                <c:pt idx="8">
                  <c:v>8</c:v>
                </c:pt>
                <c:pt idx="9">
                  <c:v>11</c:v>
                </c:pt>
                <c:pt idx="10">
                  <c:v>15</c:v>
                </c:pt>
                <c:pt idx="11">
                  <c:v>25</c:v>
                </c:pt>
                <c:pt idx="12">
                  <c:v>51</c:v>
                </c:pt>
                <c:pt idx="13">
                  <c:v>22</c:v>
                </c:pt>
                <c:pt idx="14">
                  <c:v>6</c:v>
                </c:pt>
                <c:pt idx="15">
                  <c:v>9</c:v>
                </c:pt>
                <c:pt idx="16">
                  <c:v>14</c:v>
                </c:pt>
                <c:pt idx="17">
                  <c:v>1</c:v>
                </c:pt>
                <c:pt idx="1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A-4FAB-9CB5-6D4F81F15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729576"/>
        <c:axId val="420730888"/>
      </c:areaChart>
      <c:catAx>
        <c:axId val="420729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0730888"/>
        <c:crosses val="autoZero"/>
        <c:auto val="1"/>
        <c:lblAlgn val="ctr"/>
        <c:lblOffset val="100"/>
        <c:noMultiLvlLbl val="0"/>
      </c:catAx>
      <c:valAx>
        <c:axId val="420730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0729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b="0" i="0" baseline="0">
                <a:effectLst/>
              </a:rPr>
              <a:t>Linux Kernel</a:t>
            </a:r>
            <a:r>
              <a:rPr lang="zh-CN" altLang="zh-CN" sz="2400" b="0" i="0" baseline="0">
                <a:effectLst/>
              </a:rPr>
              <a:t>漏洞类型分布（</a:t>
            </a:r>
            <a:r>
              <a:rPr lang="en-US" altLang="zh-CN" sz="2400" b="0" i="0" baseline="0">
                <a:effectLst/>
              </a:rPr>
              <a:t>1999</a:t>
            </a:r>
            <a:r>
              <a:rPr lang="zh-CN" altLang="zh-CN" sz="2400" b="0" i="0" baseline="0">
                <a:effectLst/>
              </a:rPr>
              <a:t>年</a:t>
            </a:r>
            <a:r>
              <a:rPr lang="en-US" altLang="zh-CN" sz="2400" b="0" i="0" baseline="0">
                <a:effectLst/>
              </a:rPr>
              <a:t>~2017</a:t>
            </a:r>
            <a:r>
              <a:rPr lang="zh-CN" altLang="zh-CN" sz="2400" b="0" i="0" baseline="0">
                <a:effectLst/>
              </a:rPr>
              <a:t>年共</a:t>
            </a:r>
            <a:r>
              <a:rPr lang="en-US" altLang="zh-CN" sz="2400" b="0" i="0" baseline="0">
                <a:effectLst/>
              </a:rPr>
              <a:t>1712</a:t>
            </a:r>
            <a:r>
              <a:rPr lang="zh-CN" altLang="zh-CN" sz="2400" b="0" i="0" baseline="0">
                <a:effectLst/>
              </a:rPr>
              <a:t>个）</a:t>
            </a:r>
            <a:endParaRPr lang="zh-CN" altLang="zh-CN" sz="2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3820631054841788"/>
          <c:y val="0.10111054091761951"/>
          <c:w val="0.37983730149584166"/>
          <c:h val="0.7426553554532771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F3-49AB-A4F3-ED080EB6455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F3-49AB-A4F3-ED080EB6455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F3-49AB-A4F3-ED080EB6455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F3-49AB-A4F3-ED080EB6455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F3-49AB-A4F3-ED080EB6455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1F3-49AB-A4F3-ED080EB6455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1F3-49AB-A4F3-ED080EB6455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1F3-49AB-A4F3-ED080EB64554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1F3-49AB-A4F3-ED080EB64554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1F3-49AB-A4F3-ED080EB64554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1F3-49AB-A4F3-ED080EB64554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1F3-49AB-A4F3-ED080EB64554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1F3-49AB-A4F3-ED080EB64554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1F3-49AB-A4F3-ED080EB64554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11F3-49AB-A4F3-ED080EB64554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11F3-49AB-A4F3-ED080EB64554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11F3-49AB-A4F3-ED080EB64554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11F3-49AB-A4F3-ED080EB64554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11F3-49AB-A4F3-ED080EB64554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11F3-49AB-A4F3-ED080EB64554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11F3-49AB-A4F3-ED080EB64554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11F3-49AB-A4F3-ED080EB64554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11F3-49AB-A4F3-ED080EB64554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11F3-49AB-A4F3-ED080EB64554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11F3-49AB-A4F3-ED080EB64554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11F3-49AB-A4F3-ED080EB64554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11F3-49AB-A4F3-ED080EB64554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11F3-49AB-A4F3-ED080EB64554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11F3-49AB-A4F3-ED080EB64554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11F3-49AB-A4F3-ED080EB64554}"/>
              </c:ext>
            </c:extLst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11F3-49AB-A4F3-ED080EB64554}"/>
              </c:ext>
            </c:extLst>
          </c:dPt>
          <c:dPt>
            <c:idx val="3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11F3-49AB-A4F3-ED080EB64554}"/>
              </c:ext>
            </c:extLst>
          </c:dPt>
          <c:dPt>
            <c:idx val="3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11F3-49AB-A4F3-ED080EB64554}"/>
              </c:ext>
            </c:extLst>
          </c:dPt>
          <c:dPt>
            <c:idx val="3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11F3-49AB-A4F3-ED080EB64554}"/>
              </c:ext>
            </c:extLst>
          </c:dPt>
          <c:dPt>
            <c:idx val="3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11F3-49AB-A4F3-ED080EB64554}"/>
              </c:ext>
            </c:extLst>
          </c:dPt>
          <c:dPt>
            <c:idx val="35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11F3-49AB-A4F3-ED080EB6455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Sheet3!$A$1:$AJ$1</c:f>
              <c:strCache>
                <c:ptCount val="36"/>
                <c:pt idx="0">
                  <c:v>CWE-191</c:v>
                </c:pt>
                <c:pt idx="1">
                  <c:v>CWE-22</c:v>
                </c:pt>
                <c:pt idx="2">
                  <c:v>CWE-285</c:v>
                </c:pt>
                <c:pt idx="3">
                  <c:v>CWE-358</c:v>
                </c:pt>
                <c:pt idx="4">
                  <c:v>CWE-404</c:v>
                </c:pt>
                <c:pt idx="5">
                  <c:v>CWE-532</c:v>
                </c:pt>
                <c:pt idx="6">
                  <c:v>CWE-754</c:v>
                </c:pt>
                <c:pt idx="7">
                  <c:v>CWE-129</c:v>
                </c:pt>
                <c:pt idx="8">
                  <c:v>CWE-134</c:v>
                </c:pt>
                <c:pt idx="9">
                  <c:v>CWE-59</c:v>
                </c:pt>
                <c:pt idx="10">
                  <c:v>CWE-94</c:v>
                </c:pt>
                <c:pt idx="11">
                  <c:v>CWE-287</c:v>
                </c:pt>
                <c:pt idx="12">
                  <c:v>CWE-369</c:v>
                </c:pt>
                <c:pt idx="13">
                  <c:v>CWE-400</c:v>
                </c:pt>
                <c:pt idx="14">
                  <c:v>CWE-787</c:v>
                </c:pt>
                <c:pt idx="15">
                  <c:v>CWE-388</c:v>
                </c:pt>
                <c:pt idx="16">
                  <c:v>CWE-415</c:v>
                </c:pt>
                <c:pt idx="17">
                  <c:v>CWE-254</c:v>
                </c:pt>
                <c:pt idx="18">
                  <c:v>CWE-16</c:v>
                </c:pt>
                <c:pt idx="19">
                  <c:v>CWE-190</c:v>
                </c:pt>
                <c:pt idx="20">
                  <c:v>CWE-19</c:v>
                </c:pt>
                <c:pt idx="21">
                  <c:v>CWE-17</c:v>
                </c:pt>
                <c:pt idx="22">
                  <c:v>CWE-310</c:v>
                </c:pt>
                <c:pt idx="23">
                  <c:v>CWE-284</c:v>
                </c:pt>
                <c:pt idx="24">
                  <c:v>CWE-125</c:v>
                </c:pt>
                <c:pt idx="25">
                  <c:v>NVD-CWE-noinfo</c:v>
                </c:pt>
                <c:pt idx="26">
                  <c:v>CWE-416</c:v>
                </c:pt>
                <c:pt idx="27">
                  <c:v>CWE-476</c:v>
                </c:pt>
                <c:pt idx="28">
                  <c:v>CWE-362</c:v>
                </c:pt>
                <c:pt idx="29">
                  <c:v>CWE-189</c:v>
                </c:pt>
                <c:pt idx="30">
                  <c:v>CWE-200</c:v>
                </c:pt>
                <c:pt idx="31">
                  <c:v>CWE-20</c:v>
                </c:pt>
                <c:pt idx="32">
                  <c:v>CWE-264</c:v>
                </c:pt>
                <c:pt idx="33">
                  <c:v>CWE-119</c:v>
                </c:pt>
                <c:pt idx="34">
                  <c:v>CWE-399</c:v>
                </c:pt>
                <c:pt idx="35">
                  <c:v>NVD-CWE-Other</c:v>
                </c:pt>
              </c:strCache>
            </c:strRef>
          </c:cat>
          <c:val>
            <c:numRef>
              <c:f>Sheet3!$A$2:$AJ$2</c:f>
              <c:numCache>
                <c:formatCode>General</c:formatCode>
                <c:ptCount val="3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5</c:v>
                </c:pt>
                <c:pt idx="16">
                  <c:v>5</c:v>
                </c:pt>
                <c:pt idx="17">
                  <c:v>6</c:v>
                </c:pt>
                <c:pt idx="18">
                  <c:v>7</c:v>
                </c:pt>
                <c:pt idx="19">
                  <c:v>10</c:v>
                </c:pt>
                <c:pt idx="20">
                  <c:v>11</c:v>
                </c:pt>
                <c:pt idx="21">
                  <c:v>12</c:v>
                </c:pt>
                <c:pt idx="22">
                  <c:v>13</c:v>
                </c:pt>
                <c:pt idx="23">
                  <c:v>15</c:v>
                </c:pt>
                <c:pt idx="24">
                  <c:v>24</c:v>
                </c:pt>
                <c:pt idx="25">
                  <c:v>24</c:v>
                </c:pt>
                <c:pt idx="26">
                  <c:v>25</c:v>
                </c:pt>
                <c:pt idx="27">
                  <c:v>33</c:v>
                </c:pt>
                <c:pt idx="28">
                  <c:v>83</c:v>
                </c:pt>
                <c:pt idx="29">
                  <c:v>107</c:v>
                </c:pt>
                <c:pt idx="30">
                  <c:v>157</c:v>
                </c:pt>
                <c:pt idx="31">
                  <c:v>163</c:v>
                </c:pt>
                <c:pt idx="32">
                  <c:v>170</c:v>
                </c:pt>
                <c:pt idx="33">
                  <c:v>202</c:v>
                </c:pt>
                <c:pt idx="34">
                  <c:v>203</c:v>
                </c:pt>
                <c:pt idx="35">
                  <c:v>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8-11F3-49AB-A4F3-ED080EB645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/>
              <a:t>CWE-399</a:t>
            </a:r>
            <a:endParaRPr lang="zh-CN" alt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22-40F9-8053-59792DCAF6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22-40F9-8053-59792DCAF6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22-40F9-8053-59792DCAF6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'CWE-399'!$A$1:$C$1</c:f>
              <c:strCache>
                <c:ptCount val="3"/>
                <c:pt idx="0">
                  <c:v>LOW</c:v>
                </c:pt>
                <c:pt idx="1">
                  <c:v>MEDIUM</c:v>
                </c:pt>
                <c:pt idx="2">
                  <c:v>HIGH</c:v>
                </c:pt>
              </c:strCache>
            </c:strRef>
          </c:cat>
          <c:val>
            <c:numRef>
              <c:f>'CWE-399'!$A$2:$C$2</c:f>
              <c:numCache>
                <c:formatCode>General</c:formatCode>
                <c:ptCount val="3"/>
                <c:pt idx="0">
                  <c:v>28</c:v>
                </c:pt>
                <c:pt idx="1">
                  <c:v>136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22-40F9-8053-59792DCAF6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2400" b="0" i="0" u="none" strike="noStrike" baseline="0" dirty="0">
                <a:effectLst/>
              </a:rPr>
              <a:t>高危害漏洞中漏洞类型分布</a:t>
            </a:r>
            <a:endParaRPr lang="en-US" altLang="zh-CN" sz="2400" b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'High Score-CWE Distribution'!$B$1</c:f>
              <c:strCache>
                <c:ptCount val="1"/>
                <c:pt idx="0">
                  <c:v>HIGH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EF-45BF-B055-8427BA7BE2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EF-45BF-B055-8427BA7BE2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EF-45BF-B055-8427BA7BE2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EF-45BF-B055-8427BA7BE2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EF-45BF-B055-8427BA7BE26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1EF-45BF-B055-8427BA7BE26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1EF-45BF-B055-8427BA7BE26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1EF-45BF-B055-8427BA7BE26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31EF-45BF-B055-8427BA7BE26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31EF-45BF-B055-8427BA7BE26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31EF-45BF-B055-8427BA7BE26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31EF-45BF-B055-8427BA7BE26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31EF-45BF-B055-8427BA7BE26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31EF-45BF-B055-8427BA7BE26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31EF-45BF-B055-8427BA7BE269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31EF-45BF-B055-8427BA7BE269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31EF-45BF-B055-8427BA7BE269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31EF-45BF-B055-8427BA7BE269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31EF-45BF-B055-8427BA7BE269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31EF-45BF-B055-8427BA7BE269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31EF-45BF-B055-8427BA7BE269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31EF-45BF-B055-8427BA7BE269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31EF-45BF-B055-8427BA7BE269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31EF-45BF-B055-8427BA7BE269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31EF-45BF-B055-8427BA7BE269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31EF-45BF-B055-8427BA7BE26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'High Score-CWE Distribution'!$A$2:$A$27</c:f>
              <c:strCache>
                <c:ptCount val="26"/>
                <c:pt idx="0">
                  <c:v>CWE-16</c:v>
                </c:pt>
                <c:pt idx="1">
                  <c:v>CWE-358</c:v>
                </c:pt>
                <c:pt idx="2">
                  <c:v>CWE-400</c:v>
                </c:pt>
                <c:pt idx="3">
                  <c:v>CWE-129</c:v>
                </c:pt>
                <c:pt idx="4">
                  <c:v>CWE-17</c:v>
                </c:pt>
                <c:pt idx="5">
                  <c:v>CWE-287</c:v>
                </c:pt>
                <c:pt idx="6">
                  <c:v>CWE-310</c:v>
                </c:pt>
                <c:pt idx="7">
                  <c:v>CWE-369</c:v>
                </c:pt>
                <c:pt idx="8">
                  <c:v>CWE-388</c:v>
                </c:pt>
                <c:pt idx="9">
                  <c:v>CWE-94</c:v>
                </c:pt>
                <c:pt idx="10">
                  <c:v>CWE-200</c:v>
                </c:pt>
                <c:pt idx="11">
                  <c:v>CWE-284</c:v>
                </c:pt>
                <c:pt idx="12">
                  <c:v>CWE-19</c:v>
                </c:pt>
                <c:pt idx="13">
                  <c:v>CWE-787</c:v>
                </c:pt>
                <c:pt idx="14">
                  <c:v>CWE-415</c:v>
                </c:pt>
                <c:pt idx="15">
                  <c:v>CWE-190</c:v>
                </c:pt>
                <c:pt idx="16">
                  <c:v>CWE-476</c:v>
                </c:pt>
                <c:pt idx="17">
                  <c:v>CWE-125</c:v>
                </c:pt>
                <c:pt idx="18">
                  <c:v>CWE-362</c:v>
                </c:pt>
                <c:pt idx="19">
                  <c:v>CWE-416</c:v>
                </c:pt>
                <c:pt idx="20">
                  <c:v>CWE-189</c:v>
                </c:pt>
                <c:pt idx="21">
                  <c:v>CWE-399</c:v>
                </c:pt>
                <c:pt idx="22">
                  <c:v>CWE-20</c:v>
                </c:pt>
                <c:pt idx="23">
                  <c:v>CWE-264</c:v>
                </c:pt>
                <c:pt idx="24">
                  <c:v>CWE-119</c:v>
                </c:pt>
                <c:pt idx="25">
                  <c:v>CWE-Other</c:v>
                </c:pt>
              </c:strCache>
            </c:strRef>
          </c:cat>
          <c:val>
            <c:numRef>
              <c:f>'High Score-CWE Distribution'!$B$2:$B$27</c:f>
              <c:numCache>
                <c:formatCode>General</c:formatCode>
                <c:ptCount val="2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4</c:v>
                </c:pt>
                <c:pt idx="13">
                  <c:v>4</c:v>
                </c:pt>
                <c:pt idx="14">
                  <c:v>5</c:v>
                </c:pt>
                <c:pt idx="15">
                  <c:v>7</c:v>
                </c:pt>
                <c:pt idx="16">
                  <c:v>12</c:v>
                </c:pt>
                <c:pt idx="17">
                  <c:v>16</c:v>
                </c:pt>
                <c:pt idx="18">
                  <c:v>18</c:v>
                </c:pt>
                <c:pt idx="19">
                  <c:v>21</c:v>
                </c:pt>
                <c:pt idx="20">
                  <c:v>35</c:v>
                </c:pt>
                <c:pt idx="21">
                  <c:v>40</c:v>
                </c:pt>
                <c:pt idx="22">
                  <c:v>41</c:v>
                </c:pt>
                <c:pt idx="23">
                  <c:v>54</c:v>
                </c:pt>
                <c:pt idx="24">
                  <c:v>97</c:v>
                </c:pt>
                <c:pt idx="2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4-31EF-45BF-B055-8427BA7BE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dirty="0"/>
              <a:t>Impact</a:t>
            </a:r>
            <a:r>
              <a:rPr lang="zh-CN" altLang="en-US" sz="2400" dirty="0"/>
              <a:t>（</a:t>
            </a:r>
            <a:r>
              <a:rPr lang="en-US" altLang="zh-CN" sz="2400" dirty="0"/>
              <a:t>Level</a:t>
            </a:r>
            <a:r>
              <a:rPr lang="zh-CN" altLang="en-US" sz="2400" dirty="0"/>
              <a:t>）</a:t>
            </a:r>
            <a:endParaRPr lang="en-US" altLang="zh-CN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Impact!$B$1</c:f>
              <c:strCache>
                <c:ptCount val="1"/>
                <c:pt idx="0">
                  <c:v>Impact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40-4340-BB42-01A5460AFE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40-4340-BB42-01A5460AFE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40-4340-BB42-01A5460AFE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40-4340-BB42-01A5460AFE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C40-4340-BB42-01A5460AFEF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C40-4340-BB42-01A5460AFEF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C40-4340-BB42-01A5460AFEF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8C40-4340-BB42-01A5460AFEF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8C40-4340-BB42-01A5460AFEF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8C40-4340-BB42-01A5460AFEFE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8C40-4340-BB42-01A5460AFEFE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8C40-4340-BB42-01A5460AFEFE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8C40-4340-BB42-01A5460AFEFE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8C40-4340-BB42-01A5460AFEFE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8C40-4340-BB42-01A5460AFEFE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8C40-4340-BB42-01A5460AFEFE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8C40-4340-BB42-01A5460AFEFE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8C40-4340-BB42-01A5460AFEFE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8C40-4340-BB42-01A5460AFEFE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8C40-4340-BB42-01A5460AFEFE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8C40-4340-BB42-01A5460AFEFE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8C40-4340-BB42-01A5460AFEFE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8C40-4340-BB42-01A5460AFEFE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8C40-4340-BB42-01A5460AFEFE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8C40-4340-BB42-01A5460AFEFE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8C40-4340-BB42-01A5460AFEFE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8C40-4340-BB42-01A5460AFEFE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8C40-4340-BB42-01A5460AFEFE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8C40-4340-BB42-01A5460AFEFE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8C40-4340-BB42-01A5460AFEFE}"/>
              </c:ext>
            </c:extLst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8C40-4340-BB42-01A5460AFEFE}"/>
              </c:ext>
            </c:extLst>
          </c:dPt>
          <c:dPt>
            <c:idx val="3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8C40-4340-BB42-01A5460AFEFE}"/>
              </c:ext>
            </c:extLst>
          </c:dPt>
          <c:dPt>
            <c:idx val="3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8C40-4340-BB42-01A5460AFEFE}"/>
              </c:ext>
            </c:extLst>
          </c:dPt>
          <c:dPt>
            <c:idx val="3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8C40-4340-BB42-01A5460AFEFE}"/>
              </c:ext>
            </c:extLst>
          </c:dPt>
          <c:dPt>
            <c:idx val="3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8C40-4340-BB42-01A5460AFE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Impact!$A$2:$A$36</c:f>
              <c:strCache>
                <c:ptCount val="35"/>
                <c:pt idx="0">
                  <c:v>CWE-191</c:v>
                </c:pt>
                <c:pt idx="1">
                  <c:v>CWE-285</c:v>
                </c:pt>
                <c:pt idx="2">
                  <c:v>CWE-404</c:v>
                </c:pt>
                <c:pt idx="3">
                  <c:v>CWE-532</c:v>
                </c:pt>
                <c:pt idx="4">
                  <c:v>CWE-22</c:v>
                </c:pt>
                <c:pt idx="5">
                  <c:v>CWE-754</c:v>
                </c:pt>
                <c:pt idx="6">
                  <c:v>CWE-358</c:v>
                </c:pt>
                <c:pt idx="7">
                  <c:v>CWE-134</c:v>
                </c:pt>
                <c:pt idx="8">
                  <c:v>CWE-59</c:v>
                </c:pt>
                <c:pt idx="9">
                  <c:v>CWE-129</c:v>
                </c:pt>
                <c:pt idx="10">
                  <c:v>CWE-94</c:v>
                </c:pt>
                <c:pt idx="11">
                  <c:v>CWE-287</c:v>
                </c:pt>
                <c:pt idx="12">
                  <c:v>CWE-400</c:v>
                </c:pt>
                <c:pt idx="13">
                  <c:v>CWE-369</c:v>
                </c:pt>
                <c:pt idx="14">
                  <c:v>CWE-388</c:v>
                </c:pt>
                <c:pt idx="15">
                  <c:v>CWE-254</c:v>
                </c:pt>
                <c:pt idx="16">
                  <c:v>CWE-16</c:v>
                </c:pt>
                <c:pt idx="17">
                  <c:v>CWE-787</c:v>
                </c:pt>
                <c:pt idx="18">
                  <c:v>CWE-415</c:v>
                </c:pt>
                <c:pt idx="19">
                  <c:v>CWE-17</c:v>
                </c:pt>
                <c:pt idx="20">
                  <c:v>CWE-19</c:v>
                </c:pt>
                <c:pt idx="21">
                  <c:v>CWE-310</c:v>
                </c:pt>
                <c:pt idx="22">
                  <c:v>CWE-190</c:v>
                </c:pt>
                <c:pt idx="23">
                  <c:v>CWE-284</c:v>
                </c:pt>
                <c:pt idx="24">
                  <c:v>CWE-125</c:v>
                </c:pt>
                <c:pt idx="25">
                  <c:v>CWE-416</c:v>
                </c:pt>
                <c:pt idx="26">
                  <c:v>CWE-476</c:v>
                </c:pt>
                <c:pt idx="27">
                  <c:v>CWE-362</c:v>
                </c:pt>
                <c:pt idx="28">
                  <c:v>CWE-200</c:v>
                </c:pt>
                <c:pt idx="29">
                  <c:v>CWE-189</c:v>
                </c:pt>
                <c:pt idx="30">
                  <c:v>CWE-20</c:v>
                </c:pt>
                <c:pt idx="31">
                  <c:v>CWE-264</c:v>
                </c:pt>
                <c:pt idx="32">
                  <c:v>CWE-399</c:v>
                </c:pt>
                <c:pt idx="33">
                  <c:v>CWE-119</c:v>
                </c:pt>
                <c:pt idx="34">
                  <c:v>CWE-Other</c:v>
                </c:pt>
              </c:strCache>
            </c:strRef>
          </c:cat>
          <c:val>
            <c:numRef>
              <c:f>Impact!$B$2:$B$36</c:f>
              <c:numCache>
                <c:formatCode>General</c:formatCode>
                <c:ptCount val="3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4</c:v>
                </c:pt>
                <c:pt idx="9">
                  <c:v>6</c:v>
                </c:pt>
                <c:pt idx="10">
                  <c:v>6</c:v>
                </c:pt>
                <c:pt idx="11">
                  <c:v>7</c:v>
                </c:pt>
                <c:pt idx="12">
                  <c:v>7</c:v>
                </c:pt>
                <c:pt idx="13">
                  <c:v>8</c:v>
                </c:pt>
                <c:pt idx="14">
                  <c:v>10</c:v>
                </c:pt>
                <c:pt idx="15">
                  <c:v>12</c:v>
                </c:pt>
                <c:pt idx="16">
                  <c:v>14</c:v>
                </c:pt>
                <c:pt idx="17">
                  <c:v>14</c:v>
                </c:pt>
                <c:pt idx="18">
                  <c:v>17</c:v>
                </c:pt>
                <c:pt idx="19">
                  <c:v>23</c:v>
                </c:pt>
                <c:pt idx="20">
                  <c:v>23</c:v>
                </c:pt>
                <c:pt idx="21">
                  <c:v>24</c:v>
                </c:pt>
                <c:pt idx="22">
                  <c:v>29</c:v>
                </c:pt>
                <c:pt idx="23">
                  <c:v>32</c:v>
                </c:pt>
                <c:pt idx="24">
                  <c:v>63</c:v>
                </c:pt>
                <c:pt idx="25">
                  <c:v>73</c:v>
                </c:pt>
                <c:pt idx="26">
                  <c:v>84</c:v>
                </c:pt>
                <c:pt idx="27">
                  <c:v>179</c:v>
                </c:pt>
                <c:pt idx="28">
                  <c:v>224</c:v>
                </c:pt>
                <c:pt idx="29">
                  <c:v>242</c:v>
                </c:pt>
                <c:pt idx="30">
                  <c:v>344</c:v>
                </c:pt>
                <c:pt idx="31">
                  <c:v>350</c:v>
                </c:pt>
                <c:pt idx="32">
                  <c:v>420</c:v>
                </c:pt>
                <c:pt idx="33">
                  <c:v>498</c:v>
                </c:pt>
                <c:pt idx="34">
                  <c:v>836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6-8C40-4340-BB42-01A5460AFE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400" dirty="0"/>
              <a:t>Impact(Score)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'Score Impact'!$B$1</c:f>
              <c:strCache>
                <c:ptCount val="1"/>
                <c:pt idx="0">
                  <c:v>Score Impact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4B-4B5D-AA89-5E4609FCD33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4B-4B5D-AA89-5E4609FCD3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4B-4B5D-AA89-5E4609FCD33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4B-4B5D-AA89-5E4609FCD33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4B-4B5D-AA89-5E4609FCD33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34B-4B5D-AA89-5E4609FCD33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34B-4B5D-AA89-5E4609FCD33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34B-4B5D-AA89-5E4609FCD33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34B-4B5D-AA89-5E4609FCD33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34B-4B5D-AA89-5E4609FCD33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34B-4B5D-AA89-5E4609FCD33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34B-4B5D-AA89-5E4609FCD33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34B-4B5D-AA89-5E4609FCD33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34B-4B5D-AA89-5E4609FCD33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A34B-4B5D-AA89-5E4609FCD33D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A34B-4B5D-AA89-5E4609FCD33D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A34B-4B5D-AA89-5E4609FCD33D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A34B-4B5D-AA89-5E4609FCD33D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A34B-4B5D-AA89-5E4609FCD33D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A34B-4B5D-AA89-5E4609FCD33D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A34B-4B5D-AA89-5E4609FCD33D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A34B-4B5D-AA89-5E4609FCD33D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A34B-4B5D-AA89-5E4609FCD33D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A34B-4B5D-AA89-5E4609FCD33D}"/>
              </c:ext>
            </c:extLst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A34B-4B5D-AA89-5E4609FCD33D}"/>
              </c:ext>
            </c:extLst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A34B-4B5D-AA89-5E4609FCD33D}"/>
              </c:ext>
            </c:extLst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A34B-4B5D-AA89-5E4609FCD33D}"/>
              </c:ext>
            </c:extLst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A34B-4B5D-AA89-5E4609FCD33D}"/>
              </c:ext>
            </c:extLst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A34B-4B5D-AA89-5E4609FCD33D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A34B-4B5D-AA89-5E4609FCD33D}"/>
              </c:ext>
            </c:extLst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A34B-4B5D-AA89-5E4609FCD33D}"/>
              </c:ext>
            </c:extLst>
          </c:dPt>
          <c:dPt>
            <c:idx val="3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A34B-4B5D-AA89-5E4609FCD33D}"/>
              </c:ext>
            </c:extLst>
          </c:dPt>
          <c:dPt>
            <c:idx val="3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A34B-4B5D-AA89-5E4609FCD33D}"/>
              </c:ext>
            </c:extLst>
          </c:dPt>
          <c:dPt>
            <c:idx val="3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A34B-4B5D-AA89-5E4609FCD33D}"/>
              </c:ext>
            </c:extLst>
          </c:dPt>
          <c:dPt>
            <c:idx val="3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A34B-4B5D-AA89-5E4609FCD3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'Score Impact'!$A$2:$A$36</c:f>
              <c:strCache>
                <c:ptCount val="35"/>
                <c:pt idx="0">
                  <c:v>CWE-191</c:v>
                </c:pt>
                <c:pt idx="1">
                  <c:v>CWE-404</c:v>
                </c:pt>
                <c:pt idx="2">
                  <c:v>CWE-532</c:v>
                </c:pt>
                <c:pt idx="3">
                  <c:v>CWE-285</c:v>
                </c:pt>
                <c:pt idx="4">
                  <c:v>CWE-754</c:v>
                </c:pt>
                <c:pt idx="5">
                  <c:v>CWE-22</c:v>
                </c:pt>
                <c:pt idx="6">
                  <c:v>CWE-358</c:v>
                </c:pt>
                <c:pt idx="7">
                  <c:v>CWE-59</c:v>
                </c:pt>
                <c:pt idx="8">
                  <c:v>CWE-134</c:v>
                </c:pt>
                <c:pt idx="9">
                  <c:v>CWE-94</c:v>
                </c:pt>
                <c:pt idx="10">
                  <c:v>CWE-129</c:v>
                </c:pt>
                <c:pt idx="11">
                  <c:v>CWE-400</c:v>
                </c:pt>
                <c:pt idx="12">
                  <c:v>CWE-287</c:v>
                </c:pt>
                <c:pt idx="13">
                  <c:v>CWE-369</c:v>
                </c:pt>
                <c:pt idx="14">
                  <c:v>CWE-388</c:v>
                </c:pt>
                <c:pt idx="15">
                  <c:v>CWE-254</c:v>
                </c:pt>
                <c:pt idx="16">
                  <c:v>CWE-16</c:v>
                </c:pt>
                <c:pt idx="17">
                  <c:v>CWE-787</c:v>
                </c:pt>
                <c:pt idx="18">
                  <c:v>CWE-415</c:v>
                </c:pt>
                <c:pt idx="19">
                  <c:v>CWE-17</c:v>
                </c:pt>
                <c:pt idx="20">
                  <c:v>CWE-310</c:v>
                </c:pt>
                <c:pt idx="21">
                  <c:v>CWE-19</c:v>
                </c:pt>
                <c:pt idx="22">
                  <c:v>CWE-190</c:v>
                </c:pt>
                <c:pt idx="23">
                  <c:v>CWE-284</c:v>
                </c:pt>
                <c:pt idx="24">
                  <c:v>CWE-125</c:v>
                </c:pt>
                <c:pt idx="25">
                  <c:v>CWE-416</c:v>
                </c:pt>
                <c:pt idx="26">
                  <c:v>CWE-476</c:v>
                </c:pt>
                <c:pt idx="27">
                  <c:v>CWE-362</c:v>
                </c:pt>
                <c:pt idx="28">
                  <c:v>CWE-200</c:v>
                </c:pt>
                <c:pt idx="29">
                  <c:v>CWE-189</c:v>
                </c:pt>
                <c:pt idx="30">
                  <c:v>CWE-20</c:v>
                </c:pt>
                <c:pt idx="31">
                  <c:v>CWE-264</c:v>
                </c:pt>
                <c:pt idx="32">
                  <c:v>CWE-399</c:v>
                </c:pt>
                <c:pt idx="33">
                  <c:v>CWE-119</c:v>
                </c:pt>
                <c:pt idx="34">
                  <c:v>CWE-Other</c:v>
                </c:pt>
              </c:strCache>
            </c:strRef>
          </c:cat>
          <c:val>
            <c:numRef>
              <c:f>'Score Impact'!$B$2:$B$36</c:f>
              <c:numCache>
                <c:formatCode>General</c:formatCode>
                <c:ptCount val="35"/>
                <c:pt idx="0">
                  <c:v>2.1</c:v>
                </c:pt>
                <c:pt idx="1">
                  <c:v>2.1</c:v>
                </c:pt>
                <c:pt idx="2">
                  <c:v>2.1</c:v>
                </c:pt>
                <c:pt idx="3">
                  <c:v>3.6</c:v>
                </c:pt>
                <c:pt idx="4">
                  <c:v>6.1</c:v>
                </c:pt>
                <c:pt idx="5">
                  <c:v>6.9</c:v>
                </c:pt>
                <c:pt idx="6">
                  <c:v>10</c:v>
                </c:pt>
                <c:pt idx="7">
                  <c:v>10.600000000000001</c:v>
                </c:pt>
                <c:pt idx="8">
                  <c:v>12.9</c:v>
                </c:pt>
                <c:pt idx="9">
                  <c:v>14.4</c:v>
                </c:pt>
                <c:pt idx="10">
                  <c:v>15</c:v>
                </c:pt>
                <c:pt idx="11">
                  <c:v>17.399999999999999</c:v>
                </c:pt>
                <c:pt idx="12">
                  <c:v>17.5</c:v>
                </c:pt>
                <c:pt idx="13">
                  <c:v>19.3</c:v>
                </c:pt>
                <c:pt idx="14">
                  <c:v>23.500000000000004</c:v>
                </c:pt>
                <c:pt idx="15">
                  <c:v>30.699999999999996</c:v>
                </c:pt>
                <c:pt idx="16">
                  <c:v>33.4</c:v>
                </c:pt>
                <c:pt idx="17">
                  <c:v>39</c:v>
                </c:pt>
                <c:pt idx="18">
                  <c:v>46.099999999999994</c:v>
                </c:pt>
                <c:pt idx="19">
                  <c:v>55.3</c:v>
                </c:pt>
                <c:pt idx="20">
                  <c:v>57.2</c:v>
                </c:pt>
                <c:pt idx="21">
                  <c:v>59.6</c:v>
                </c:pt>
                <c:pt idx="22">
                  <c:v>72.2</c:v>
                </c:pt>
                <c:pt idx="23">
                  <c:v>83.199999999999989</c:v>
                </c:pt>
                <c:pt idx="24">
                  <c:v>157.80000000000004</c:v>
                </c:pt>
                <c:pt idx="25">
                  <c:v>191.2</c:v>
                </c:pt>
                <c:pt idx="26">
                  <c:v>212.7000000000001</c:v>
                </c:pt>
                <c:pt idx="27">
                  <c:v>470.29999999999956</c:v>
                </c:pt>
                <c:pt idx="28">
                  <c:v>509.79999999999922</c:v>
                </c:pt>
                <c:pt idx="29">
                  <c:v>632.09999999999957</c:v>
                </c:pt>
                <c:pt idx="30">
                  <c:v>876.599999999999</c:v>
                </c:pt>
                <c:pt idx="31">
                  <c:v>900.40000000000077</c:v>
                </c:pt>
                <c:pt idx="32">
                  <c:v>1036.2999999999995</c:v>
                </c:pt>
                <c:pt idx="33">
                  <c:v>1318.9000000000012</c:v>
                </c:pt>
                <c:pt idx="34">
                  <c:v>2078.4999999999936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6-A34B-4B5D-AA89-5E4609FCD3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2018/4/18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813964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0723" y="3267182"/>
            <a:ext cx="5772586" cy="6472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60722" y="3914455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60722" y="5247526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82631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59078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96487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72934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410343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86790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4799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2444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61850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38298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75706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52154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89563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66010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96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96732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73180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10589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87036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24445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00892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38301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14748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552157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528604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8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8703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6348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1814944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579417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276646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253094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3711065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3475538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6932030" y="465566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5800714" y="442013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3"/>
          </p:nvPr>
        </p:nvSpPr>
        <p:spPr>
          <a:xfrm>
            <a:off x="6932030" y="560025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800714" y="536473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278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156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888975" y="297623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757659" y="274071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6511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886691" y="14422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61913" y="85346"/>
            <a:ext cx="724778" cy="4804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6511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886691" y="14422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61913" y="85346"/>
            <a:ext cx="724778" cy="4804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0FE5004D-4A6C-4EE3-B5D2-4EAC35A180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000" y="795392"/>
            <a:ext cx="11880000" cy="591838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800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91" r:id="rId8"/>
    <p:sldLayoutId id="214748368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毕业设计中期答辩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漏洞态势感知与预测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答辩人：陈力恒</a:t>
            </a:r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533590F-B814-4095-9383-A920A2988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研究情况</a:t>
            </a:r>
            <a:r>
              <a:rPr lang="en-US" altLang="zh-CN" dirty="0"/>
              <a:t>——</a:t>
            </a:r>
            <a:r>
              <a:rPr lang="zh-CN" altLang="en-US" dirty="0"/>
              <a:t>漏洞类型分布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FB5F2F-961C-40F7-969A-9C13413A44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0790310-E6B0-4026-A261-477736B4DF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7227047"/>
              </p:ext>
            </p:extLst>
          </p:nvPr>
        </p:nvGraphicFramePr>
        <p:xfrm>
          <a:off x="0" y="624699"/>
          <a:ext cx="12191999" cy="623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49E502D-1327-4C8C-83C6-0CB269D4A1CE}"/>
              </a:ext>
            </a:extLst>
          </p:cNvPr>
          <p:cNvSpPr txBox="1"/>
          <p:nvPr/>
        </p:nvSpPr>
        <p:spPr>
          <a:xfrm>
            <a:off x="161913" y="1133825"/>
            <a:ext cx="54970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CWE-264 : Permissions, Privileges, and Access Control</a:t>
            </a:r>
          </a:p>
          <a:p>
            <a:r>
              <a:rPr lang="en-US" altLang="zh-CN" sz="1600" b="1" dirty="0"/>
              <a:t>CWE-362 : Race Conditions</a:t>
            </a:r>
          </a:p>
          <a:p>
            <a:r>
              <a:rPr lang="en-US" altLang="zh-CN" sz="1600" b="1" dirty="0"/>
              <a:t>CWE-189 : Numeric Errors</a:t>
            </a:r>
          </a:p>
          <a:p>
            <a:r>
              <a:rPr lang="en-US" altLang="zh-CN" sz="1600" b="1" dirty="0"/>
              <a:t>CWE-200 : Information Leak / Disclosure</a:t>
            </a:r>
          </a:p>
          <a:p>
            <a:r>
              <a:rPr lang="en-US" altLang="zh-CN" sz="1600" b="1" dirty="0"/>
              <a:t>CWE-20   : Input Validation</a:t>
            </a:r>
          </a:p>
          <a:p>
            <a:r>
              <a:rPr lang="en-US" altLang="zh-CN" sz="1600" b="1" dirty="0"/>
              <a:t>CWE-119 : Buffer Errors</a:t>
            </a:r>
          </a:p>
          <a:p>
            <a:r>
              <a:rPr lang="en-US" altLang="zh-CN" sz="1600" b="1" dirty="0"/>
              <a:t>CWE-399 : Resource Management Errors</a:t>
            </a:r>
          </a:p>
        </p:txBody>
      </p:sp>
    </p:spTree>
    <p:extLst>
      <p:ext uri="{BB962C8B-B14F-4D97-AF65-F5344CB8AC3E}">
        <p14:creationId xmlns:p14="http://schemas.microsoft.com/office/powerpoint/2010/main" val="5644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9CFD00-DFE2-444C-B829-11E2F3BA7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1" y="144228"/>
            <a:ext cx="5209309" cy="362708"/>
          </a:xfrm>
        </p:spPr>
        <p:txBody>
          <a:bodyPr/>
          <a:lstStyle/>
          <a:p>
            <a:r>
              <a:rPr lang="zh-CN" altLang="en-US" dirty="0"/>
              <a:t>研究情况</a:t>
            </a:r>
            <a:r>
              <a:rPr lang="en-US" altLang="zh-CN" dirty="0"/>
              <a:t>——</a:t>
            </a:r>
            <a:r>
              <a:rPr lang="zh-CN" altLang="en-US" dirty="0"/>
              <a:t>各种漏洞的危害等级分布情况表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4BAC60-7DDB-455E-8080-DAFAB071AB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82736-B399-4273-931E-0AF40E0B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9" y="656832"/>
            <a:ext cx="11557262" cy="6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FB2B35-F3AB-46BC-BCEA-71FEAB18E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1" y="144228"/>
            <a:ext cx="4743642" cy="362708"/>
          </a:xfrm>
        </p:spPr>
        <p:txBody>
          <a:bodyPr/>
          <a:lstStyle/>
          <a:p>
            <a:r>
              <a:rPr lang="zh-CN" altLang="en-US" dirty="0"/>
              <a:t>研究情况</a:t>
            </a:r>
            <a:r>
              <a:rPr lang="en-US" altLang="zh-CN" dirty="0"/>
              <a:t>——CWE-399</a:t>
            </a:r>
            <a:r>
              <a:rPr lang="zh-CN" altLang="en-US" dirty="0"/>
              <a:t>漏洞危害等级分布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42855E-3DB6-41FC-ACF3-491B951CBF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EEA52E54-B154-4017-9C76-8AABC73E0A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1577338"/>
              </p:ext>
            </p:extLst>
          </p:nvPr>
        </p:nvGraphicFramePr>
        <p:xfrm>
          <a:off x="0" y="669303"/>
          <a:ext cx="12192000" cy="618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2049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4F6540-BA0B-4A0B-8E2F-C32B9A1580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1" y="144228"/>
            <a:ext cx="5844309" cy="362708"/>
          </a:xfrm>
        </p:spPr>
        <p:txBody>
          <a:bodyPr/>
          <a:lstStyle/>
          <a:p>
            <a:r>
              <a:rPr lang="zh-CN" altLang="en-US" dirty="0"/>
              <a:t>研究情况</a:t>
            </a:r>
            <a:r>
              <a:rPr lang="en-US" altLang="zh-CN" dirty="0"/>
              <a:t>——</a:t>
            </a:r>
            <a:r>
              <a:rPr lang="zh-CN" altLang="en-US" dirty="0"/>
              <a:t>高危害漏洞中漏洞类型分布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AD7E1E-11C3-45C5-8C5D-BE34D011BC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D7C24B7-63C9-42AF-AA23-25FDD976E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2570513"/>
              </p:ext>
            </p:extLst>
          </p:nvPr>
        </p:nvGraphicFramePr>
        <p:xfrm>
          <a:off x="0" y="624699"/>
          <a:ext cx="12192000" cy="6233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C6FDD2B-3013-45B5-8D6E-91F68403A505}"/>
              </a:ext>
            </a:extLst>
          </p:cNvPr>
          <p:cNvSpPr txBox="1"/>
          <p:nvPr/>
        </p:nvSpPr>
        <p:spPr>
          <a:xfrm>
            <a:off x="161913" y="1613118"/>
            <a:ext cx="54970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CWE-362 : Race Conditions</a:t>
            </a:r>
          </a:p>
          <a:p>
            <a:r>
              <a:rPr lang="en-US" altLang="zh-CN" sz="1600" b="1" dirty="0"/>
              <a:t>CWE-416 : Use After Free</a:t>
            </a:r>
          </a:p>
          <a:p>
            <a:r>
              <a:rPr lang="en-US" altLang="zh-CN" sz="1600" b="1" dirty="0"/>
              <a:t>CWE-189 : Numeric Errors</a:t>
            </a:r>
          </a:p>
          <a:p>
            <a:r>
              <a:rPr lang="en-US" altLang="zh-CN" sz="1600" b="1" dirty="0"/>
              <a:t>CWE-399 : Resource Management Errors</a:t>
            </a:r>
          </a:p>
          <a:p>
            <a:r>
              <a:rPr lang="en-US" altLang="zh-CN" sz="1600" b="1" dirty="0"/>
              <a:t>CWE-20   : Input Validation</a:t>
            </a:r>
          </a:p>
          <a:p>
            <a:r>
              <a:rPr lang="en-US" altLang="zh-CN" sz="1600" b="1" dirty="0"/>
              <a:t>CWE-264 : Permissions, Privileges, and Access Control</a:t>
            </a:r>
          </a:p>
          <a:p>
            <a:r>
              <a:rPr lang="en-US" altLang="zh-CN" sz="1600" b="1" dirty="0"/>
              <a:t>CWE-119 : Buffer Errors</a:t>
            </a:r>
          </a:p>
        </p:txBody>
      </p:sp>
    </p:spTree>
    <p:extLst>
      <p:ext uri="{BB962C8B-B14F-4D97-AF65-F5344CB8AC3E}">
        <p14:creationId xmlns:p14="http://schemas.microsoft.com/office/powerpoint/2010/main" val="2032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65FB7B-E7F0-49F2-BA44-F20080DD6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研究情况</a:t>
            </a:r>
            <a:r>
              <a:rPr lang="en-US" altLang="zh-CN" dirty="0"/>
              <a:t>——</a:t>
            </a:r>
            <a:r>
              <a:rPr lang="zh-CN" altLang="en-US" dirty="0"/>
              <a:t>漏洞影响程度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7F4807-F3F6-4DEC-AECD-0D1EFE3FE9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584F228C-206D-4971-8A56-ECB5743D23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7289113"/>
              </p:ext>
            </p:extLst>
          </p:nvPr>
        </p:nvGraphicFramePr>
        <p:xfrm>
          <a:off x="0" y="668867"/>
          <a:ext cx="12192000" cy="618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989CF53C-E67B-426D-8DD2-88D9B158DAE9}"/>
              </a:ext>
            </a:extLst>
          </p:cNvPr>
          <p:cNvSpPr txBox="1"/>
          <p:nvPr/>
        </p:nvSpPr>
        <p:spPr>
          <a:xfrm>
            <a:off x="161913" y="1015293"/>
            <a:ext cx="54970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CWE-362 : Race Conditions</a:t>
            </a:r>
          </a:p>
          <a:p>
            <a:r>
              <a:rPr lang="en-US" altLang="zh-CN" sz="1600" b="1" dirty="0"/>
              <a:t>CWE-200 : Information Leak / Disclosure</a:t>
            </a:r>
          </a:p>
          <a:p>
            <a:r>
              <a:rPr lang="en-US" altLang="zh-CN" sz="1600" b="1" dirty="0"/>
              <a:t>CWE-189 : Numeric Errors</a:t>
            </a:r>
          </a:p>
          <a:p>
            <a:r>
              <a:rPr lang="en-US" altLang="zh-CN" sz="1600" b="1" dirty="0"/>
              <a:t>CWE-20   : Input Validation</a:t>
            </a:r>
          </a:p>
          <a:p>
            <a:r>
              <a:rPr lang="en-US" altLang="zh-CN" sz="1600" b="1" dirty="0"/>
              <a:t>CWE-264 : Permissions, Privileges, and Access Control</a:t>
            </a:r>
          </a:p>
          <a:p>
            <a:r>
              <a:rPr lang="en-US" altLang="zh-CN" sz="1600" b="1" dirty="0"/>
              <a:t>CWE-399 : Resource Management Errors</a:t>
            </a:r>
          </a:p>
          <a:p>
            <a:r>
              <a:rPr lang="en-US" altLang="zh-CN" sz="1600" b="1" dirty="0"/>
              <a:t>CWE-119 : Buffer Errors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4FF00D-0C57-4422-B39A-DC795E5D2D2D}"/>
              </a:ext>
            </a:extLst>
          </p:cNvPr>
          <p:cNvSpPr/>
          <p:nvPr/>
        </p:nvSpPr>
        <p:spPr>
          <a:xfrm>
            <a:off x="9532374" y="1015293"/>
            <a:ext cx="2448232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漏洞影响程度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=1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*低危害漏洞数量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+2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*中危害漏洞数量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+3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*高危害漏洞数量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401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8477047-79AD-4280-B383-1E663075AB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研究情况</a:t>
            </a:r>
            <a:r>
              <a:rPr lang="en-US" altLang="zh-CN" dirty="0"/>
              <a:t>——</a:t>
            </a:r>
            <a:r>
              <a:rPr lang="zh-CN" altLang="en-US" dirty="0"/>
              <a:t>漏洞影响程度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52B01E-4E29-4B26-80A3-FEF8BF389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AF64C9AD-1313-4731-8ECA-36CB31E6FB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4011770"/>
              </p:ext>
            </p:extLst>
          </p:nvPr>
        </p:nvGraphicFramePr>
        <p:xfrm>
          <a:off x="0" y="659876"/>
          <a:ext cx="12192000" cy="6198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AEF314B-5BC9-426F-8153-EAC640E0FD7F}"/>
              </a:ext>
            </a:extLst>
          </p:cNvPr>
          <p:cNvSpPr/>
          <p:nvPr/>
        </p:nvSpPr>
        <p:spPr>
          <a:xfrm>
            <a:off x="9532374" y="1015293"/>
            <a:ext cx="2448232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漏洞影响程度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求和（漏洞得分）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D8F4F6-F61B-42A5-B7B1-8CFA86C090EF}"/>
              </a:ext>
            </a:extLst>
          </p:cNvPr>
          <p:cNvSpPr txBox="1"/>
          <p:nvPr/>
        </p:nvSpPr>
        <p:spPr>
          <a:xfrm>
            <a:off x="161913" y="1015293"/>
            <a:ext cx="54970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CWE-362 : Race Conditions</a:t>
            </a:r>
          </a:p>
          <a:p>
            <a:r>
              <a:rPr lang="en-US" altLang="zh-CN" sz="1600" b="1" dirty="0"/>
              <a:t>CWE-200 : Information Leak / Disclosure</a:t>
            </a:r>
          </a:p>
          <a:p>
            <a:r>
              <a:rPr lang="en-US" altLang="zh-CN" sz="1600" b="1" dirty="0"/>
              <a:t>CWE-189 : Numeric Errors</a:t>
            </a:r>
          </a:p>
          <a:p>
            <a:r>
              <a:rPr lang="en-US" altLang="zh-CN" sz="1600" b="1" dirty="0"/>
              <a:t>CWE-20   : Input Validation</a:t>
            </a:r>
          </a:p>
          <a:p>
            <a:r>
              <a:rPr lang="en-US" altLang="zh-CN" sz="1600" b="1" dirty="0"/>
              <a:t>CWE-264 : Permissions, Privileges, and Access Control</a:t>
            </a:r>
          </a:p>
          <a:p>
            <a:r>
              <a:rPr lang="en-US" altLang="zh-CN" sz="1600" b="1" dirty="0"/>
              <a:t>CWE-399 : Resource Management Errors</a:t>
            </a:r>
          </a:p>
          <a:p>
            <a:r>
              <a:rPr lang="en-US" altLang="zh-CN" sz="1600" b="1" dirty="0"/>
              <a:t>CWE-119 : Buffer Errors</a:t>
            </a:r>
          </a:p>
        </p:txBody>
      </p:sp>
    </p:spTree>
    <p:extLst>
      <p:ext uri="{BB962C8B-B14F-4D97-AF65-F5344CB8AC3E}">
        <p14:creationId xmlns:p14="http://schemas.microsoft.com/office/powerpoint/2010/main" val="21083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研究情况</a:t>
            </a:r>
            <a:r>
              <a:rPr lang="en-US" altLang="zh-CN" dirty="0"/>
              <a:t>——</a:t>
            </a:r>
            <a:r>
              <a:rPr lang="zh-CN" altLang="en-US" dirty="0"/>
              <a:t>创新点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609362" y="3256529"/>
            <a:ext cx="4067910" cy="2346505"/>
            <a:chOff x="1578077" y="2282444"/>
            <a:chExt cx="3513146" cy="2026499"/>
          </a:xfrm>
        </p:grpSpPr>
        <p:sp>
          <p:nvSpPr>
            <p:cNvPr id="4" name="圆角矩形 3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3852480" y="2222941"/>
            <a:ext cx="4067910" cy="2346505"/>
            <a:chOff x="1578077" y="2282444"/>
            <a:chExt cx="3513146" cy="2026499"/>
          </a:xfrm>
        </p:grpSpPr>
        <p:sp>
          <p:nvSpPr>
            <p:cNvPr id="70" name="圆角矩形 69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6123226" y="1196700"/>
            <a:ext cx="4067910" cy="2346505"/>
            <a:chOff x="1578077" y="2282444"/>
            <a:chExt cx="3513146" cy="2026499"/>
          </a:xfrm>
        </p:grpSpPr>
        <p:sp>
          <p:nvSpPr>
            <p:cNvPr id="74" name="圆角矩形 73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9" name="文本框 8"/>
          <p:cNvSpPr txBox="1"/>
          <p:nvPr/>
        </p:nvSpPr>
        <p:spPr>
          <a:xfrm>
            <a:off x="6123226" y="1420536"/>
            <a:ext cx="215298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率先研究漏洞存在到发生时间间隔与代码复杂度、漏洞危害程度、漏洞类型的关系</a:t>
            </a:r>
          </a:p>
        </p:txBody>
      </p:sp>
      <p:sp>
        <p:nvSpPr>
          <p:cNvPr id="80" name="文本框 8"/>
          <p:cNvSpPr txBox="1"/>
          <p:nvPr/>
        </p:nvSpPr>
        <p:spPr>
          <a:xfrm>
            <a:off x="3852480" y="2504738"/>
            <a:ext cx="215298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弥补了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NVD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所给的漏洞影响版本的不正确</a:t>
            </a:r>
          </a:p>
        </p:txBody>
      </p:sp>
      <p:sp>
        <p:nvSpPr>
          <p:cNvPr id="81" name="文本框 8"/>
          <p:cNvSpPr txBox="1"/>
          <p:nvPr/>
        </p:nvSpPr>
        <p:spPr>
          <a:xfrm>
            <a:off x="1609362" y="3526864"/>
            <a:ext cx="2152986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分析得出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Linux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的关键漏洞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完成了初级的漏洞判断工具</a:t>
            </a:r>
          </a:p>
        </p:txBody>
      </p:sp>
    </p:spTree>
    <p:extLst>
      <p:ext uri="{BB962C8B-B14F-4D97-AF65-F5344CB8AC3E}">
        <p14:creationId xmlns:p14="http://schemas.microsoft.com/office/powerpoint/2010/main" val="4224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研究情况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研究历程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099641" y="2386233"/>
            <a:ext cx="1572796" cy="1572796"/>
            <a:chOff x="886691" y="2401677"/>
            <a:chExt cx="1817784" cy="1817784"/>
          </a:xfrm>
        </p:grpSpPr>
        <p:sp>
          <p:nvSpPr>
            <p:cNvPr id="5" name="椭圆 4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矩形 6"/>
          <p:cNvSpPr/>
          <p:nvPr/>
        </p:nvSpPr>
        <p:spPr>
          <a:xfrm rot="1800000">
            <a:off x="2377827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3021353" y="3543378"/>
            <a:ext cx="1572796" cy="1572796"/>
            <a:chOff x="886691" y="2401677"/>
            <a:chExt cx="1817784" cy="1817784"/>
          </a:xfrm>
        </p:grpSpPr>
        <p:sp>
          <p:nvSpPr>
            <p:cNvPr id="18" name="椭圆 17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6" name="矩形 25"/>
          <p:cNvSpPr/>
          <p:nvPr/>
        </p:nvSpPr>
        <p:spPr>
          <a:xfrm rot="19800000" flipH="1">
            <a:off x="4394202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4997786" y="2386233"/>
            <a:ext cx="1572796" cy="1572796"/>
            <a:chOff x="886691" y="2401677"/>
            <a:chExt cx="1817784" cy="1817784"/>
          </a:xfrm>
        </p:grpSpPr>
        <p:sp>
          <p:nvSpPr>
            <p:cNvPr id="38" name="椭圆 37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0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9" name="矩形 28"/>
          <p:cNvSpPr/>
          <p:nvPr/>
        </p:nvSpPr>
        <p:spPr>
          <a:xfrm rot="1800000">
            <a:off x="6275972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6919499" y="3543378"/>
            <a:ext cx="1572796" cy="1572796"/>
            <a:chOff x="886691" y="2401677"/>
            <a:chExt cx="1817784" cy="1817784"/>
          </a:xfrm>
        </p:grpSpPr>
        <p:sp>
          <p:nvSpPr>
            <p:cNvPr id="32" name="椭圆 31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5" name="Freeform 6"/>
              <p:cNvSpPr>
                <a:spLocks/>
              </p:cNvSpPr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8"/>
              <p:cNvSpPr>
                <a:spLocks/>
              </p:cNvSpPr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1" name="矩形 30"/>
          <p:cNvSpPr/>
          <p:nvPr/>
        </p:nvSpPr>
        <p:spPr>
          <a:xfrm rot="19800000" flipH="1">
            <a:off x="8292348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 43"/>
          <p:cNvGrpSpPr/>
          <p:nvPr/>
        </p:nvGrpSpPr>
        <p:grpSpPr>
          <a:xfrm>
            <a:off x="8970347" y="2386233"/>
            <a:ext cx="1572796" cy="1572796"/>
            <a:chOff x="886691" y="2401677"/>
            <a:chExt cx="1817784" cy="1817784"/>
          </a:xfrm>
        </p:grpSpPr>
        <p:sp>
          <p:nvSpPr>
            <p:cNvPr id="45" name="椭圆 44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7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8" name="Freeform 6"/>
              <p:cNvSpPr>
                <a:spLocks/>
              </p:cNvSpPr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 52"/>
          <p:cNvGrpSpPr/>
          <p:nvPr/>
        </p:nvGrpSpPr>
        <p:grpSpPr>
          <a:xfrm>
            <a:off x="1094979" y="1306121"/>
            <a:ext cx="2535087" cy="1031089"/>
            <a:chOff x="1089462" y="1294982"/>
            <a:chExt cx="2535087" cy="1031089"/>
          </a:xfrm>
        </p:grpSpPr>
        <p:sp>
          <p:nvSpPr>
            <p:cNvPr id="51" name="文本框 8"/>
            <p:cNvSpPr txBox="1"/>
            <p:nvPr/>
          </p:nvSpPr>
          <p:spPr>
            <a:xfrm>
              <a:off x="1089462" y="1679740"/>
              <a:ext cx="2535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z="1200" dirty="0">
                  <a:solidFill>
                    <a:srgbClr val="404040"/>
                  </a:solidFill>
                </a:rPr>
                <a:t>搜集</a:t>
              </a:r>
              <a:r>
                <a:rPr lang="en-US" altLang="zh-CN" sz="1200" dirty="0">
                  <a:solidFill>
                    <a:srgbClr val="404040"/>
                  </a:solidFill>
                </a:rPr>
                <a:t>Linux</a:t>
              </a:r>
              <a:r>
                <a:rPr lang="zh-CN" altLang="en-US" sz="1200" dirty="0">
                  <a:solidFill>
                    <a:srgbClr val="404040"/>
                  </a:solidFill>
                </a:rPr>
                <a:t>平台</a:t>
              </a:r>
              <a:r>
                <a:rPr lang="zh-CN" altLang="zh-CN" sz="1200" dirty="0">
                  <a:solidFill>
                    <a:srgbClr val="404040"/>
                  </a:solidFill>
                </a:rPr>
                <a:t>开源软件列表</a:t>
              </a:r>
              <a:r>
                <a:rPr lang="zh-CN" altLang="en-US" sz="1200" dirty="0">
                  <a:solidFill>
                    <a:srgbClr val="404040"/>
                  </a:solidFill>
                </a:rPr>
                <a:t>，</a:t>
              </a:r>
              <a:endParaRPr lang="zh-CN" altLang="zh-CN" sz="1200" dirty="0">
                <a:solidFill>
                  <a:srgbClr val="404040"/>
                </a:solidFill>
              </a:endParaRPr>
            </a:p>
            <a:p>
              <a:r>
                <a:rPr lang="zh-CN" altLang="zh-CN" sz="1200" dirty="0">
                  <a:solidFill>
                    <a:srgbClr val="404040"/>
                  </a:solidFill>
                </a:rPr>
                <a:t>爬取</a:t>
              </a:r>
              <a:r>
                <a:rPr lang="zh-CN" altLang="en-US" sz="1200" dirty="0">
                  <a:solidFill>
                    <a:srgbClr val="404040"/>
                  </a:solidFill>
                </a:rPr>
                <a:t>其</a:t>
              </a:r>
              <a:r>
                <a:rPr lang="zh-CN" altLang="zh-CN" sz="1200" dirty="0">
                  <a:solidFill>
                    <a:srgbClr val="404040"/>
                  </a:solidFill>
                </a:rPr>
                <a:t>所有</a:t>
              </a:r>
              <a:r>
                <a:rPr lang="en-US" altLang="zh-CN" sz="1200" dirty="0">
                  <a:solidFill>
                    <a:srgbClr val="404040"/>
                  </a:solidFill>
                </a:rPr>
                <a:t>CVE</a:t>
              </a:r>
              <a:r>
                <a:rPr lang="zh-CN" altLang="zh-CN" sz="1200" dirty="0">
                  <a:solidFill>
                    <a:srgbClr val="404040"/>
                  </a:solidFill>
                </a:rPr>
                <a:t>信息</a:t>
              </a:r>
              <a:r>
                <a:rPr lang="zh-CN" altLang="en-US" sz="1200" dirty="0">
                  <a:solidFill>
                    <a:srgbClr val="404040"/>
                  </a:solidFill>
                </a:rPr>
                <a:t>并制图分析</a:t>
              </a:r>
              <a:r>
                <a:rPr lang="en-US" altLang="zh-CN" sz="1200" dirty="0">
                  <a:solidFill>
                    <a:srgbClr val="404040"/>
                  </a:solidFill>
                </a:rPr>
                <a:t>CVE</a:t>
              </a:r>
              <a:r>
                <a:rPr lang="zh-CN" altLang="zh-CN" sz="1200" dirty="0">
                  <a:solidFill>
                    <a:srgbClr val="404040"/>
                  </a:solidFill>
                </a:rPr>
                <a:t>数量与年份的关系</a:t>
              </a:r>
              <a:r>
                <a:rPr lang="zh-CN" altLang="en-US" sz="1200" dirty="0">
                  <a:solidFill>
                    <a:srgbClr val="404040"/>
                  </a:solidFill>
                </a:rPr>
                <a:t>。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89462" y="1294982"/>
              <a:ext cx="16706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</a:rPr>
                <a:t>Linux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开源软件</a:t>
              </a: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3021353" y="5266885"/>
            <a:ext cx="2670924" cy="691317"/>
            <a:chOff x="1089462" y="1294982"/>
            <a:chExt cx="2670924" cy="691317"/>
          </a:xfrm>
        </p:grpSpPr>
        <p:sp>
          <p:nvSpPr>
            <p:cNvPr id="55" name="文本框 8"/>
            <p:cNvSpPr txBox="1"/>
            <p:nvPr/>
          </p:nvSpPr>
          <p:spPr>
            <a:xfrm>
              <a:off x="1089462" y="1679740"/>
              <a:ext cx="2535087" cy="30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将关注点先集中于</a:t>
              </a:r>
              <a:r>
                <a:rPr lang="en-US" altLang="zh-CN" sz="1200" dirty="0">
                  <a:solidFill>
                    <a:srgbClr val="404040"/>
                  </a:solidFill>
                </a:rPr>
                <a:t>Linux Kernel</a:t>
              </a:r>
              <a:r>
                <a:rPr lang="zh-CN" altLang="en-US" sz="1200" dirty="0">
                  <a:solidFill>
                    <a:srgbClr val="404040"/>
                  </a:solidFill>
                </a:rPr>
                <a:t>。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089462" y="1294982"/>
              <a:ext cx="26709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</a:rPr>
                <a:t>Linux Kernel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针对性研究</a:t>
              </a: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4997786" y="1292580"/>
            <a:ext cx="2535087" cy="933370"/>
            <a:chOff x="1089462" y="1294982"/>
            <a:chExt cx="2535087" cy="933370"/>
          </a:xfrm>
        </p:grpSpPr>
        <p:sp>
          <p:nvSpPr>
            <p:cNvPr id="58" name="文本框 8"/>
            <p:cNvSpPr txBox="1"/>
            <p:nvPr/>
          </p:nvSpPr>
          <p:spPr>
            <a:xfrm>
              <a:off x="1089462" y="1679740"/>
              <a:ext cx="2535087" cy="548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zh-CN" sz="1200" dirty="0">
                  <a:solidFill>
                    <a:srgbClr val="404040"/>
                  </a:solidFill>
                </a:rPr>
                <a:t>从</a:t>
              </a:r>
              <a:r>
                <a:rPr lang="en-US" altLang="zh-CN" sz="1200" dirty="0">
                  <a:solidFill>
                    <a:srgbClr val="404040"/>
                  </a:solidFill>
                </a:rPr>
                <a:t>NVD</a:t>
              </a:r>
              <a:r>
                <a:rPr lang="zh-CN" altLang="zh-CN" sz="1200" dirty="0">
                  <a:solidFill>
                    <a:srgbClr val="404040"/>
                  </a:solidFill>
                </a:rPr>
                <a:t>获取</a:t>
              </a:r>
              <a:r>
                <a:rPr lang="en-US" altLang="zh-CN" sz="1200" dirty="0">
                  <a:solidFill>
                    <a:srgbClr val="404040"/>
                  </a:solidFill>
                </a:rPr>
                <a:t>Linux Kernel</a:t>
              </a:r>
              <a:r>
                <a:rPr lang="zh-CN" altLang="en-US" sz="1200" dirty="0">
                  <a:solidFill>
                    <a:srgbClr val="404040"/>
                  </a:solidFill>
                </a:rPr>
                <a:t>的所有</a:t>
              </a:r>
              <a:r>
                <a:rPr lang="en-US" altLang="zh-CN" sz="1200" dirty="0">
                  <a:solidFill>
                    <a:srgbClr val="404040"/>
                  </a:solidFill>
                </a:rPr>
                <a:t>CVE</a:t>
              </a:r>
              <a:r>
                <a:rPr lang="zh-CN" altLang="zh-CN" sz="1200" dirty="0">
                  <a:solidFill>
                    <a:srgbClr val="404040"/>
                  </a:solidFill>
                </a:rPr>
                <a:t>，并从中提取漏洞特征因子。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089462" y="1294982"/>
              <a:ext cx="2440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</a:rPr>
                <a:t>Linux Kernel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全部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</a:rPr>
                <a:t>CVE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8970347" y="1292580"/>
            <a:ext cx="2535087" cy="1173435"/>
            <a:chOff x="1089462" y="1294982"/>
            <a:chExt cx="2535087" cy="1173435"/>
          </a:xfrm>
        </p:grpSpPr>
        <p:sp>
          <p:nvSpPr>
            <p:cNvPr id="61" name="文本框 8"/>
            <p:cNvSpPr txBox="1"/>
            <p:nvPr/>
          </p:nvSpPr>
          <p:spPr>
            <a:xfrm>
              <a:off x="1089462" y="1679740"/>
              <a:ext cx="2535087" cy="788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接下来，将分析漏洞特征因子，并据此建立可靠的统计、预测模型。（数学统计模型、神经网络模型）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89462" y="1294982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漏洞特征因子建模</a:t>
              </a: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6919499" y="5266885"/>
            <a:ext cx="3198311" cy="933370"/>
            <a:chOff x="1089462" y="1294982"/>
            <a:chExt cx="3198311" cy="933370"/>
          </a:xfrm>
        </p:grpSpPr>
        <p:sp>
          <p:nvSpPr>
            <p:cNvPr id="64" name="文本框 8"/>
            <p:cNvSpPr txBox="1"/>
            <p:nvPr/>
          </p:nvSpPr>
          <p:spPr>
            <a:xfrm>
              <a:off x="1089462" y="1679740"/>
              <a:ext cx="2535087" cy="548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404040"/>
                  </a:solidFill>
                </a:rPr>
                <a:t>编写</a:t>
              </a:r>
              <a:r>
                <a:rPr lang="zh-CN" altLang="zh-CN" sz="1200" dirty="0">
                  <a:solidFill>
                    <a:srgbClr val="404040"/>
                  </a:solidFill>
                </a:rPr>
                <a:t>漏洞判断工具</a:t>
              </a:r>
              <a:r>
                <a:rPr lang="zh-CN" altLang="en-US" sz="1200" dirty="0">
                  <a:solidFill>
                    <a:srgbClr val="404040"/>
                  </a:solidFill>
                </a:rPr>
                <a:t>，</a:t>
              </a:r>
              <a:r>
                <a:rPr lang="zh-CN" altLang="zh-CN" sz="1200" dirty="0">
                  <a:solidFill>
                    <a:srgbClr val="404040"/>
                  </a:solidFill>
                </a:rPr>
                <a:t>通过补丁</a:t>
              </a:r>
              <a:r>
                <a:rPr lang="zh-CN" altLang="en-US" sz="1200" dirty="0">
                  <a:solidFill>
                    <a:srgbClr val="404040"/>
                  </a:solidFill>
                </a:rPr>
                <a:t>代码</a:t>
              </a:r>
              <a:r>
                <a:rPr lang="zh-CN" altLang="zh-CN" sz="1200" dirty="0">
                  <a:solidFill>
                    <a:srgbClr val="404040"/>
                  </a:solidFill>
                </a:rPr>
                <a:t>判断漏洞</a:t>
              </a:r>
              <a:r>
                <a:rPr lang="zh-CN" altLang="en-US" sz="1200" dirty="0">
                  <a:solidFill>
                    <a:srgbClr val="404040"/>
                  </a:solidFill>
                </a:rPr>
                <a:t>最早</a:t>
              </a:r>
              <a:r>
                <a:rPr lang="zh-CN" altLang="zh-CN" sz="1200" dirty="0">
                  <a:solidFill>
                    <a:srgbClr val="404040"/>
                  </a:solidFill>
                </a:rPr>
                <a:t>存在</a:t>
              </a:r>
              <a:r>
                <a:rPr lang="zh-CN" altLang="en-US" sz="1200" dirty="0">
                  <a:solidFill>
                    <a:srgbClr val="404040"/>
                  </a:solidFill>
                </a:rPr>
                <a:t>的版本</a:t>
              </a:r>
              <a:r>
                <a:rPr lang="zh-CN" altLang="zh-CN" sz="1200" dirty="0">
                  <a:solidFill>
                    <a:srgbClr val="404040"/>
                  </a:solidFill>
                </a:rPr>
                <a:t>并更新</a:t>
              </a:r>
              <a:r>
                <a:rPr lang="zh-CN" altLang="en-US" sz="1200" dirty="0">
                  <a:solidFill>
                    <a:srgbClr val="404040"/>
                  </a:solidFill>
                </a:rPr>
                <a:t>。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89462" y="1294982"/>
              <a:ext cx="3198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</a:rPr>
                <a:t>Kernel</a:t>
              </a:r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补丁判断漏洞存在版本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62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开源软件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52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4068000" cy="362708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开源软件</a:t>
            </a:r>
            <a:r>
              <a:rPr lang="en-US" altLang="zh-CN" dirty="0"/>
              <a:t>——Linux</a:t>
            </a:r>
            <a:r>
              <a:rPr lang="zh-CN" altLang="en-US" dirty="0"/>
              <a:t>开源软件列表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8D50D6-9003-48CF-82DC-B0887FD9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84" y="640080"/>
            <a:ext cx="11616632" cy="62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3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研究情况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开源软件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4932000" cy="362708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开源软件</a:t>
            </a:r>
            <a:r>
              <a:rPr lang="en-US" altLang="zh-CN" dirty="0"/>
              <a:t>——OSS-APP-1-OpenOffice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210B40-AE94-4D8A-9B72-216E1F785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56" y="646928"/>
            <a:ext cx="11566689" cy="621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3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5976000" cy="362708"/>
          </a:xfrm>
        </p:spPr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开源软件</a:t>
            </a:r>
            <a:r>
              <a:rPr lang="en-US" altLang="zh-CN" dirty="0"/>
              <a:t>——OSS-APP-1-OpenOffice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E59706-B82D-4C62-B01C-170C4A0C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3" y="656297"/>
            <a:ext cx="11576115" cy="62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76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4932000" cy="362708"/>
          </a:xfrm>
        </p:spPr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lang="en-US" altLang="zh-CN" dirty="0"/>
              <a:t>——Linux Kernel</a:t>
            </a:r>
            <a:r>
              <a:rPr lang="zh-CN" altLang="en-US" dirty="0"/>
              <a:t>的</a:t>
            </a:r>
            <a:r>
              <a:rPr lang="en-US" altLang="zh-CN" dirty="0"/>
              <a:t>CVE</a:t>
            </a:r>
            <a:r>
              <a:rPr lang="zh-CN" altLang="en-US" dirty="0"/>
              <a:t>信息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D52F3-2D2B-4BE2-95BE-29DE91FD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3" y="646716"/>
            <a:ext cx="11576115" cy="62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3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4932000" cy="362708"/>
          </a:xfrm>
        </p:spPr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lang="en-US" altLang="zh-CN" dirty="0"/>
              <a:t>——Linux Kernel</a:t>
            </a:r>
            <a:r>
              <a:rPr lang="zh-CN" altLang="en-US" dirty="0"/>
              <a:t>的</a:t>
            </a:r>
            <a:r>
              <a:rPr lang="en-US" altLang="zh-CN" dirty="0"/>
              <a:t>CVE</a:t>
            </a:r>
            <a:r>
              <a:rPr lang="zh-CN" altLang="en-US" dirty="0"/>
              <a:t>信息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596E6A-2DCD-4314-99F1-BA4F48FDB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" t="13290" r="6674" b="47657"/>
          <a:stretch/>
        </p:blipFill>
        <p:spPr>
          <a:xfrm>
            <a:off x="0" y="659598"/>
            <a:ext cx="12192000" cy="2836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88E47B-D2E1-403A-8BFA-7F7F9D2D8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" t="13290" r="2268" b="38285"/>
          <a:stretch/>
        </p:blipFill>
        <p:spPr>
          <a:xfrm>
            <a:off x="0" y="3505200"/>
            <a:ext cx="12192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6588000" cy="362708"/>
          </a:xfrm>
        </p:spPr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lang="en-US" altLang="zh-CN" dirty="0"/>
              <a:t>——Linux Kernel</a:t>
            </a:r>
            <a:r>
              <a:rPr lang="zh-CN" altLang="en-US" dirty="0"/>
              <a:t>数量及百分比随年份的变化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2266D1-7ABB-4983-A8BC-1D901266B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16" y="645924"/>
            <a:ext cx="11594969" cy="62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A36E7D0-456F-49A6-BA67-F5AEF4C43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4032000" cy="362708"/>
          </a:xfrm>
        </p:spPr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lang="en-US" altLang="zh-CN" dirty="0"/>
              <a:t>——</a:t>
            </a:r>
            <a:r>
              <a:rPr lang="zh-CN" altLang="en-US" dirty="0"/>
              <a:t>漏洞的相关信息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952D1C6-663F-4FCF-B041-6A0207CF6B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62C71C8-FE51-482D-BDCA-A8347D220E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漏洞危害等级趋势：高、中、低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漏洞影响程度：完全、部分、无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漏洞类型趋势：</a:t>
            </a:r>
            <a:r>
              <a:rPr lang="en-US" altLang="zh-CN" dirty="0"/>
              <a:t>Configuration……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漏洞层次趋势：设计层、实现层、配置层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漏洞来源：供应商、服务商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漏洞数量：如漏洞数量在各年份的数量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漏洞平均发现率：如平均一个月发现</a:t>
            </a:r>
            <a:r>
              <a:rPr lang="en-US" altLang="zh-CN" dirty="0"/>
              <a:t>2.9</a:t>
            </a:r>
            <a:r>
              <a:rPr lang="zh-CN" altLang="en-US" dirty="0"/>
              <a:t>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漏洞平均修补率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操作系统漏洞分布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漏洞危害类型：</a:t>
            </a:r>
            <a:r>
              <a:rPr lang="en-US" altLang="zh-CN" dirty="0"/>
              <a:t>Disclosure</a:t>
            </a:r>
            <a:r>
              <a:rPr lang="zh-CN" altLang="en-US" dirty="0"/>
              <a:t>、</a:t>
            </a:r>
            <a:r>
              <a:rPr lang="en-US" altLang="zh-CN" dirty="0"/>
              <a:t>DOS</a:t>
            </a:r>
            <a:r>
              <a:rPr lang="zh-CN" altLang="en-US" dirty="0"/>
              <a:t>、</a:t>
            </a:r>
            <a:r>
              <a:rPr lang="en-US" altLang="zh-CN" dirty="0"/>
              <a:t>Theft of Service</a:t>
            </a:r>
            <a:r>
              <a:rPr lang="zh-CN" altLang="en-US" dirty="0"/>
              <a:t>、</a:t>
            </a:r>
            <a:r>
              <a:rPr lang="en-US" altLang="zh-CN" dirty="0"/>
              <a:t>Corruption</a:t>
            </a:r>
            <a:r>
              <a:rPr lang="zh-CN" altLang="en-US" dirty="0"/>
              <a:t>、</a:t>
            </a:r>
            <a:r>
              <a:rPr lang="en-US" altLang="zh-CN" dirty="0"/>
              <a:t>System Compromise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System Compromise </a:t>
            </a:r>
            <a:r>
              <a:rPr lang="zh-CN" altLang="en-US" dirty="0"/>
              <a:t>原因：</a:t>
            </a:r>
            <a:r>
              <a:rPr lang="en-US" altLang="zh-CN" dirty="0"/>
              <a:t>Run Arbitrary Code</a:t>
            </a:r>
            <a:r>
              <a:rPr lang="zh-CN" altLang="en-US" dirty="0"/>
              <a:t>、</a:t>
            </a:r>
            <a:r>
              <a:rPr lang="en-US" altLang="zh-CN" dirty="0"/>
              <a:t>Elevate Privileges</a:t>
            </a:r>
            <a:r>
              <a:rPr lang="zh-CN" altLang="en-US" dirty="0"/>
              <a:t>、</a:t>
            </a:r>
            <a:r>
              <a:rPr lang="en-US" altLang="zh-CN" dirty="0"/>
              <a:t>User Account Break-in</a:t>
            </a:r>
            <a:r>
              <a:rPr lang="zh-CN" altLang="en-US" dirty="0"/>
              <a:t>、</a:t>
            </a:r>
            <a:r>
              <a:rPr lang="en-US" altLang="zh-CN" dirty="0"/>
              <a:t>Root Break-in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Corrective Actions Offered</a:t>
            </a:r>
            <a:r>
              <a:rPr lang="zh-CN" altLang="en-US" dirty="0"/>
              <a:t>：</a:t>
            </a:r>
            <a:r>
              <a:rPr lang="en-US" altLang="zh-CN" dirty="0"/>
              <a:t>Completely Vendor Solution</a:t>
            </a:r>
            <a:r>
              <a:rPr lang="zh-CN" altLang="en-US" dirty="0"/>
              <a:t>、</a:t>
            </a:r>
            <a:r>
              <a:rPr lang="en-US" altLang="zh-CN" dirty="0"/>
              <a:t>No Solution</a:t>
            </a:r>
            <a:r>
              <a:rPr lang="zh-CN" altLang="en-US" dirty="0"/>
              <a:t>、</a:t>
            </a:r>
            <a:r>
              <a:rPr lang="en-US" altLang="zh-CN" dirty="0"/>
              <a:t>Workaround</a:t>
            </a:r>
            <a:r>
              <a:rPr lang="zh-CN" altLang="en-US" dirty="0"/>
              <a:t>、</a:t>
            </a:r>
            <a:r>
              <a:rPr lang="en-US" altLang="zh-CN" dirty="0"/>
              <a:t>Average Time to Patch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漏洞的连接方式：网络、邻接网、本地</a:t>
            </a:r>
          </a:p>
        </p:txBody>
      </p:sp>
    </p:spTree>
    <p:extLst>
      <p:ext uri="{BB962C8B-B14F-4D97-AF65-F5344CB8AC3E}">
        <p14:creationId xmlns:p14="http://schemas.microsoft.com/office/powerpoint/2010/main" val="386526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067C7D-16B1-4D03-87B6-B1A35093E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lang="en-US" altLang="zh-CN" dirty="0"/>
              <a:t>——</a:t>
            </a:r>
            <a:r>
              <a:rPr lang="zh-CN" altLang="en-US" dirty="0"/>
              <a:t>漏洞特征因子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C1BCED-A37E-4D37-9679-73E45CD060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B6BBA5-8651-43FE-88AB-7ECF318823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000" y="1426988"/>
            <a:ext cx="11880000" cy="362708"/>
          </a:xfrm>
        </p:spPr>
        <p:txBody>
          <a:bodyPr/>
          <a:lstStyle/>
          <a:p>
            <a:r>
              <a:rPr lang="zh-CN" altLang="en-US" dirty="0"/>
              <a:t>漏洞从存在到发现的时间间隔、影响程度、漏洞类别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0D5A8D-BA09-4D4E-971E-BA39633908C0}"/>
              </a:ext>
            </a:extLst>
          </p:cNvPr>
          <p:cNvSpPr txBox="1"/>
          <p:nvPr/>
        </p:nvSpPr>
        <p:spPr>
          <a:xfrm>
            <a:off x="6096000" y="2019271"/>
            <a:ext cx="4544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CVSS3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（年代久远的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CVE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没有）：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攻击向量：网络、邻接网、本地、物理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连接复杂性：低、高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特权需求：无、低、高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用户交互：无、需要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范围：不改变、改变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机密性影响：无、低、高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完整性影响：无、低、高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可用性影响：无、低、高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664713-9F50-463F-8F23-BB59123CA89D}"/>
              </a:ext>
            </a:extLst>
          </p:cNvPr>
          <p:cNvSpPr txBox="1"/>
          <p:nvPr/>
        </p:nvSpPr>
        <p:spPr>
          <a:xfrm>
            <a:off x="156000" y="2019271"/>
            <a:ext cx="50882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CVSS2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（基本每条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CVE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都有，优先采用）：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攻击向量：网络、邻接网、本地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连接复杂性：低、中、高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身份验证：多样、单一、无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机密性影响：无、低、高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完整性影响：无、低、高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可用性影响：无、低、高</a:t>
            </a:r>
          </a:p>
        </p:txBody>
      </p:sp>
    </p:spTree>
    <p:extLst>
      <p:ext uri="{BB962C8B-B14F-4D97-AF65-F5344CB8AC3E}">
        <p14:creationId xmlns:p14="http://schemas.microsoft.com/office/powerpoint/2010/main" val="316732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5976000" cy="362708"/>
          </a:xfrm>
        </p:spPr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lang="en-US" altLang="zh-CN" dirty="0"/>
              <a:t>——</a:t>
            </a:r>
            <a:r>
              <a:rPr lang="zh-CN" altLang="en-US" dirty="0"/>
              <a:t>特征因子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213C0D-11CA-4FCC-959E-CDCC077F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" y="640866"/>
            <a:ext cx="11604396" cy="62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5976000" cy="362708"/>
          </a:xfrm>
        </p:spPr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lang="en-US" altLang="zh-CN" dirty="0"/>
              <a:t>——</a:t>
            </a:r>
            <a:r>
              <a:rPr lang="zh-CN" altLang="en-US" dirty="0"/>
              <a:t>特征因子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AD1BE6-3C53-490A-8E5C-1F2867835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" t="12714" r="2346" b="38868"/>
          <a:stretch/>
        </p:blipFill>
        <p:spPr>
          <a:xfrm>
            <a:off x="0" y="663644"/>
            <a:ext cx="12191998" cy="33223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2D6EE9-87E6-4C49-A51E-F43C27472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20" t="12714" r="2886" b="53002"/>
          <a:stretch/>
        </p:blipFill>
        <p:spPr>
          <a:xfrm>
            <a:off x="0" y="3986038"/>
            <a:ext cx="12192000" cy="28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4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lang="en-US" altLang="zh-CN" dirty="0"/>
              <a:t>——</a:t>
            </a:r>
            <a:r>
              <a:rPr lang="zh-CN" altLang="en-US" dirty="0"/>
              <a:t>特征因子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9C316E-8322-48A3-B143-5C1A02301E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Character Factor</a:t>
            </a:r>
            <a:r>
              <a:rPr lang="zh-CN" altLang="en-US" dirty="0"/>
              <a:t>（特征因子）：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CVE Number</a:t>
            </a:r>
            <a:r>
              <a:rPr lang="zh-CN" altLang="en-US" dirty="0"/>
              <a:t>：</a:t>
            </a:r>
            <a:r>
              <a:rPr lang="en-US" altLang="zh-CN" dirty="0"/>
              <a:t>CVE</a:t>
            </a:r>
            <a:r>
              <a:rPr lang="zh-CN" altLang="en-US" dirty="0"/>
              <a:t>的编号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Linux Kernel Version Number</a:t>
            </a:r>
            <a:r>
              <a:rPr lang="zh-CN" altLang="en-US" dirty="0"/>
              <a:t>：</a:t>
            </a:r>
            <a:r>
              <a:rPr lang="en-US" altLang="zh-CN" dirty="0"/>
              <a:t>Linux</a:t>
            </a:r>
            <a:r>
              <a:rPr lang="zh-CN" altLang="en-US" dirty="0"/>
              <a:t>内核中最早存在该漏洞的版本号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Vulnerability Exist Time</a:t>
            </a:r>
            <a:r>
              <a:rPr lang="zh-CN" altLang="en-US" dirty="0"/>
              <a:t>：漏洞最早存在的时间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Vulnerability Discover Time</a:t>
            </a:r>
            <a:r>
              <a:rPr lang="zh-CN" altLang="en-US" dirty="0"/>
              <a:t>：漏洞被发现的时间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Interval Between Exist And Discover</a:t>
            </a:r>
            <a:r>
              <a:rPr lang="zh-CN" altLang="en-US" dirty="0"/>
              <a:t>：漏洞发现时间与最早存在时间的时间差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Vulnerability Type</a:t>
            </a:r>
            <a:r>
              <a:rPr lang="zh-CN" altLang="en-US" dirty="0"/>
              <a:t>：漏洞类型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CVSS Severity V2</a:t>
            </a:r>
            <a:r>
              <a:rPr lang="zh-CN" altLang="en-US" dirty="0"/>
              <a:t>：第二代</a:t>
            </a:r>
            <a:r>
              <a:rPr lang="en-US" altLang="zh-CN" dirty="0"/>
              <a:t>CVSS</a:t>
            </a:r>
            <a:r>
              <a:rPr lang="zh-CN" altLang="en-US" dirty="0"/>
              <a:t>评分体系</a:t>
            </a:r>
            <a:endParaRPr lang="en-US" altLang="zh-CN" dirty="0"/>
          </a:p>
          <a:p>
            <a:pPr marL="1028700" lvl="1" indent="-34290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Score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：基础评分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8700" lvl="1" indent="-34290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Attack Vector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：攻击向量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8700" lvl="1" indent="-34290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Complexity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：连接复杂性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8700" lvl="1" indent="-34290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Authentication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：身份认证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8700" lvl="1" indent="-34290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Confidentiality Impact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：机密性影响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8700" lvl="1" indent="-34290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Integrity Impact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：完整性影响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8700" lvl="1" indent="-342900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Availability Impact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：可用性影响</a:t>
            </a:r>
          </a:p>
        </p:txBody>
      </p:sp>
    </p:spTree>
    <p:extLst>
      <p:ext uri="{BB962C8B-B14F-4D97-AF65-F5344CB8AC3E}">
        <p14:creationId xmlns:p14="http://schemas.microsoft.com/office/powerpoint/2010/main" val="207985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6FBB2C-DC61-4792-892B-D531C2E97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漏洞存在版本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655268-108F-410F-8BF5-7F03A0F6B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8A1E8B-7862-438D-8940-F169BF24B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3" y="652769"/>
            <a:ext cx="11576115" cy="614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5544000" cy="362708"/>
          </a:xfrm>
        </p:spPr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lang="en-US" altLang="zh-CN" dirty="0"/>
              <a:t>——Linux Kernel</a:t>
            </a:r>
            <a:r>
              <a:rPr lang="zh-CN" altLang="en-US" dirty="0"/>
              <a:t>各版本发布时间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CD8DB17-B3F4-42FC-94AE-B336F1637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" t="13146" r="44035" b="6121"/>
          <a:stretch/>
        </p:blipFill>
        <p:spPr>
          <a:xfrm>
            <a:off x="4582911" y="657536"/>
            <a:ext cx="7605901" cy="62004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6E122B2-72C7-468B-9DC8-CAEBDB65AC7C}"/>
              </a:ext>
            </a:extLst>
          </p:cNvPr>
          <p:cNvSpPr/>
          <p:nvPr/>
        </p:nvSpPr>
        <p:spPr>
          <a:xfrm>
            <a:off x="386498" y="2136339"/>
            <a:ext cx="386355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v0.00</a:t>
            </a:r>
          </a:p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</a:t>
            </a:r>
          </a:p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v4.16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21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5544000" cy="362708"/>
          </a:xfrm>
        </p:spPr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lang="en-US" altLang="zh-CN" dirty="0"/>
              <a:t>——Linux Kernel</a:t>
            </a:r>
            <a:r>
              <a:rPr lang="zh-CN" altLang="en-US" dirty="0"/>
              <a:t>各版本发布时间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A955DB-B5EC-46AD-AC0F-1CDD4EEB8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56" y="651774"/>
            <a:ext cx="11566689" cy="620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6FBB2C-DC61-4792-892B-D531C2E97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5040000" cy="362708"/>
          </a:xfrm>
        </p:spPr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kumimoji="1" lang="en-US" altLang="zh-CN" dirty="0"/>
              <a:t>——CVE-2017-8069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655268-108F-410F-8BF5-7F03A0F6B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7AE80A-5437-4BB8-899C-A398570B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8" y="658108"/>
            <a:ext cx="11670384" cy="61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3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BFF53F-D38D-41D5-8E14-D3244560C5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5040000" cy="362708"/>
          </a:xfrm>
        </p:spPr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kumimoji="1" lang="en-US" altLang="zh-CN" dirty="0"/>
              <a:t>——CVE-2017-8069</a:t>
            </a:r>
            <a:r>
              <a:rPr kumimoji="1" lang="zh-CN" altLang="en-US" dirty="0"/>
              <a:t>补丁代码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589768B-3684-4FA5-8BE1-0BB33EB7A3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04F0C4-DC8B-4ED0-A9A5-ADF7C718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983"/>
            <a:ext cx="7341497" cy="62310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FBA5BB-1BC5-4087-861F-704F895A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13" y="626983"/>
            <a:ext cx="5864487" cy="62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885E1A-863F-4977-8302-D53381B0B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5400000" cy="362708"/>
          </a:xfrm>
        </p:spPr>
        <p:txBody>
          <a:bodyPr/>
          <a:lstStyle/>
          <a:p>
            <a:r>
              <a:rPr kumimoji="1" lang="en-US" altLang="zh-CN" dirty="0"/>
              <a:t>Linux Kernel</a:t>
            </a:r>
            <a:r>
              <a:rPr kumimoji="1" lang="zh-CN" altLang="en-US" dirty="0"/>
              <a:t>漏洞</a:t>
            </a:r>
            <a:r>
              <a:rPr kumimoji="1" lang="en-US" altLang="zh-CN" dirty="0"/>
              <a:t>——Linux Kernel v2.6.22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C4FA1D-E356-4EDD-AD1D-13A40DC7BA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BAE50-4E23-46D1-B9B5-74D8D980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5" y="638076"/>
            <a:ext cx="11708091" cy="6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4680000" cy="362708"/>
          </a:xfrm>
        </p:spPr>
        <p:txBody>
          <a:bodyPr/>
          <a:lstStyle/>
          <a:p>
            <a:r>
              <a:rPr kumimoji="1" lang="zh-CN" altLang="en-US" dirty="0"/>
              <a:t>漏洞判断工具</a:t>
            </a:r>
            <a:r>
              <a:rPr lang="en-US" altLang="zh-CN" dirty="0"/>
              <a:t>——Linux Kernel</a:t>
            </a:r>
            <a:r>
              <a:rPr lang="zh-CN" altLang="en-US" dirty="0"/>
              <a:t>的</a:t>
            </a:r>
            <a:r>
              <a:rPr lang="en-US" altLang="zh-CN" dirty="0"/>
              <a:t>CVE</a:t>
            </a:r>
            <a:r>
              <a:rPr lang="zh-CN" altLang="en-US" dirty="0"/>
              <a:t>信息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92B1B9-358F-48FB-8DF6-6C7DB047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3" y="646716"/>
            <a:ext cx="11576115" cy="62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1E76A65-73FF-4A48-BEBD-93DCFE66D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lang="en-US" altLang="zh-CN" dirty="0"/>
              <a:t>——</a:t>
            </a:r>
            <a:r>
              <a:rPr lang="zh-CN" altLang="en-US" dirty="0"/>
              <a:t>补丁代码网站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985BB9-DB0D-484D-A9A0-7F10EF98A3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D29834-7665-4A82-8F5D-E94677E8EB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对参考链接进行分析，具有补丁代码的网站有：</a:t>
            </a:r>
            <a:endParaRPr lang="en-US" altLang="zh-C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git.kernel.org ( git.kernel.org/pub/</a:t>
            </a:r>
            <a:r>
              <a:rPr lang="en-US" altLang="zh-CN" dirty="0" err="1"/>
              <a:t>scm</a:t>
            </a:r>
            <a:r>
              <a:rPr lang="en-US" altLang="zh-CN" dirty="0"/>
              <a:t> )</a:t>
            </a:r>
            <a:endParaRPr lang="zh-CN" altLang="zh-C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patchwork.kernel.org</a:t>
            </a:r>
            <a:endParaRPr lang="zh-CN" altLang="zh-C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github.com ( github.com/</a:t>
            </a:r>
            <a:r>
              <a:rPr lang="en-US" altLang="zh-CN" dirty="0" err="1"/>
              <a:t>torvalds</a:t>
            </a:r>
            <a:r>
              <a:rPr lang="en-US" altLang="zh-CN" dirty="0"/>
              <a:t>/</a:t>
            </a:r>
            <a:r>
              <a:rPr lang="en-US" altLang="zh-CN" dirty="0" err="1"/>
              <a:t>linux</a:t>
            </a:r>
            <a:r>
              <a:rPr lang="en-US" altLang="zh-CN" dirty="0"/>
              <a:t>/commits 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47553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框 8"/>
          <p:cNvSpPr txBox="1"/>
          <p:nvPr/>
        </p:nvSpPr>
        <p:spPr>
          <a:xfrm>
            <a:off x="1445564" y="2888033"/>
            <a:ext cx="372421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研究基础已在，开始深入发展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400801" y="2080831"/>
            <a:ext cx="462708" cy="462706"/>
            <a:chOff x="5905041" y="2016087"/>
            <a:chExt cx="2060154" cy="2060154"/>
          </a:xfrm>
        </p:grpSpPr>
        <p:sp>
          <p:nvSpPr>
            <p:cNvPr id="5" name="同心圆 4"/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L 形 5"/>
            <p:cNvSpPr/>
            <p:nvPr/>
          </p:nvSpPr>
          <p:spPr>
            <a:xfrm rot="18900000">
              <a:off x="6318173" y="2553833"/>
              <a:ext cx="1233889" cy="661011"/>
            </a:xfrm>
            <a:prstGeom prst="corner">
              <a:avLst>
                <a:gd name="adj1" fmla="val 16222"/>
                <a:gd name="adj2" fmla="val 149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8"/>
          <p:cNvSpPr txBox="1"/>
          <p:nvPr/>
        </p:nvSpPr>
        <p:spPr>
          <a:xfrm>
            <a:off x="7149438" y="1905918"/>
            <a:ext cx="4253019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目前，已经存在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NVD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CNVD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CNNVD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等强大的漏洞数据库供漏洞研究者使用。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400801" y="3388941"/>
            <a:ext cx="462708" cy="462706"/>
            <a:chOff x="5905041" y="2016087"/>
            <a:chExt cx="2060154" cy="2060154"/>
          </a:xfrm>
        </p:grpSpPr>
        <p:sp>
          <p:nvSpPr>
            <p:cNvPr id="13" name="同心圆 12"/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L 形 13"/>
            <p:cNvSpPr/>
            <p:nvPr/>
          </p:nvSpPr>
          <p:spPr>
            <a:xfrm rot="18900000">
              <a:off x="6318173" y="2553833"/>
              <a:ext cx="1233889" cy="661011"/>
            </a:xfrm>
            <a:prstGeom prst="corner">
              <a:avLst>
                <a:gd name="adj1" fmla="val 16222"/>
                <a:gd name="adj2" fmla="val 149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7149438" y="3214028"/>
            <a:ext cx="4253019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在漏洞态势感知与预测这方面，目前已有的研究仍处于初步阶段。</a:t>
            </a:r>
          </a:p>
        </p:txBody>
      </p:sp>
      <p:grpSp>
        <p:nvGrpSpPr>
          <p:cNvPr id="16" name="组 15"/>
          <p:cNvGrpSpPr/>
          <p:nvPr/>
        </p:nvGrpSpPr>
        <p:grpSpPr>
          <a:xfrm>
            <a:off x="6400801" y="4697050"/>
            <a:ext cx="462708" cy="462706"/>
            <a:chOff x="5905041" y="2016087"/>
            <a:chExt cx="2060154" cy="2060154"/>
          </a:xfrm>
        </p:grpSpPr>
        <p:sp>
          <p:nvSpPr>
            <p:cNvPr id="18" name="同心圆 17"/>
            <p:cNvSpPr/>
            <p:nvPr/>
          </p:nvSpPr>
          <p:spPr>
            <a:xfrm>
              <a:off x="5905041" y="2016087"/>
              <a:ext cx="2060154" cy="2060154"/>
            </a:xfrm>
            <a:prstGeom prst="donut">
              <a:avLst>
                <a:gd name="adj" fmla="val 4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L 形 18"/>
            <p:cNvSpPr/>
            <p:nvPr/>
          </p:nvSpPr>
          <p:spPr>
            <a:xfrm rot="18900000">
              <a:off x="6318173" y="2553833"/>
              <a:ext cx="1233889" cy="661011"/>
            </a:xfrm>
            <a:prstGeom prst="corner">
              <a:avLst>
                <a:gd name="adj1" fmla="val 16222"/>
                <a:gd name="adj2" fmla="val 1492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8"/>
          <p:cNvSpPr txBox="1"/>
          <p:nvPr/>
        </p:nvSpPr>
        <p:spPr>
          <a:xfrm>
            <a:off x="7149438" y="4522137"/>
            <a:ext cx="4253019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本毕业设计对漏洞态势进一步分析，期望能够对于相关人员在判断漏洞优先级、确定软件稳定所需时间上给予一定的指导。从而辅助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Linux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内核使用者决定采用哪些版本的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Linux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内核用于定制化工业系统。</a:t>
            </a:r>
          </a:p>
        </p:txBody>
      </p:sp>
    </p:spTree>
    <p:extLst>
      <p:ext uri="{BB962C8B-B14F-4D97-AF65-F5344CB8AC3E}">
        <p14:creationId xmlns:p14="http://schemas.microsoft.com/office/powerpoint/2010/main" val="64983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D7AEB1-AAC3-4685-ACC5-FE425BF21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4068000" cy="362708"/>
          </a:xfrm>
        </p:spPr>
        <p:txBody>
          <a:bodyPr/>
          <a:lstStyle/>
          <a:p>
            <a:r>
              <a:rPr kumimoji="1" lang="zh-CN" altLang="en-US" dirty="0"/>
              <a:t>漏洞判断工具</a:t>
            </a:r>
            <a:r>
              <a:rPr lang="en-US" altLang="zh-CN" dirty="0"/>
              <a:t>——</a:t>
            </a:r>
            <a:r>
              <a:rPr lang="zh-CN" altLang="en-US" dirty="0"/>
              <a:t>补丁代码来源分布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3B96DC-A362-4298-A206-AA3CCDEA70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20F8BBE-6FC0-4E9B-A1E2-157DBE612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81141"/>
              </p:ext>
            </p:extLst>
          </p:nvPr>
        </p:nvGraphicFramePr>
        <p:xfrm>
          <a:off x="882606" y="2047602"/>
          <a:ext cx="10426788" cy="345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596">
                  <a:extLst>
                    <a:ext uri="{9D8B030D-6E8A-4147-A177-3AD203B41FA5}">
                      <a16:colId xmlns:a16="http://schemas.microsoft.com/office/drawing/2014/main" val="3659020323"/>
                    </a:ext>
                  </a:extLst>
                </a:gridCol>
                <a:gridCol w="3475596">
                  <a:extLst>
                    <a:ext uri="{9D8B030D-6E8A-4147-A177-3AD203B41FA5}">
                      <a16:colId xmlns:a16="http://schemas.microsoft.com/office/drawing/2014/main" val="1852542735"/>
                    </a:ext>
                  </a:extLst>
                </a:gridCol>
                <a:gridCol w="3475596">
                  <a:extLst>
                    <a:ext uri="{9D8B030D-6E8A-4147-A177-3AD203B41FA5}">
                      <a16:colId xmlns:a16="http://schemas.microsoft.com/office/drawing/2014/main" val="499335920"/>
                    </a:ext>
                  </a:extLst>
                </a:gridCol>
              </a:tblGrid>
              <a:tr h="690699">
                <a:tc>
                  <a:txBody>
                    <a:bodyPr/>
                    <a:lstStyle/>
                    <a:p>
                      <a:r>
                        <a:rPr lang="zh-CN" altLang="en-US" dirty="0"/>
                        <a:t>网站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百分比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703304"/>
                  </a:ext>
                </a:extLst>
              </a:tr>
              <a:tr h="690699">
                <a:tc>
                  <a:txBody>
                    <a:bodyPr/>
                    <a:lstStyle/>
                    <a:p>
                      <a:r>
                        <a:rPr lang="en-US" altLang="zh-CN" dirty="0"/>
                        <a:t>git.kernel.org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980293"/>
                  </a:ext>
                </a:extLst>
              </a:tr>
              <a:tr h="690699">
                <a:tc>
                  <a:txBody>
                    <a:bodyPr/>
                    <a:lstStyle/>
                    <a:p>
                      <a:r>
                        <a:rPr lang="en-US" altLang="zh-CN" dirty="0"/>
                        <a:t>github.com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37582"/>
                  </a:ext>
                </a:extLst>
              </a:tr>
              <a:tr h="690699">
                <a:tc>
                  <a:txBody>
                    <a:bodyPr/>
                    <a:lstStyle/>
                    <a:p>
                      <a:r>
                        <a:rPr lang="en-US" altLang="zh-CN" dirty="0"/>
                        <a:t>patchwork.kernel.org</a:t>
                      </a:r>
                    </a:p>
                    <a:p>
                      <a:r>
                        <a:rPr lang="zh-CN" altLang="en-US" dirty="0"/>
                        <a:t>（无修补前漏洞文件源代码）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020680"/>
                  </a:ext>
                </a:extLst>
              </a:tr>
              <a:tr h="690699">
                <a:tc>
                  <a:txBody>
                    <a:bodyPr/>
                    <a:lstStyle/>
                    <a:p>
                      <a:r>
                        <a:rPr lang="zh-CN" altLang="en-US" dirty="0"/>
                        <a:t>总计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35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54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lang="en-US" altLang="zh-CN" dirty="0"/>
              <a:t>——</a:t>
            </a:r>
            <a:r>
              <a:rPr lang="zh-CN" altLang="en-US" dirty="0"/>
              <a:t>补丁代码列表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A75B63-4AAE-4F95-B7F5-B77D43E5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22" y="1160763"/>
            <a:ext cx="6100222" cy="51774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0931CA-8FAC-4BAD-80DA-9E222649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78" y="1160763"/>
            <a:ext cx="6100222" cy="51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8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lang="en-US" altLang="zh-CN" dirty="0"/>
              <a:t>——</a:t>
            </a:r>
            <a:r>
              <a:rPr lang="zh-CN" altLang="en-US" dirty="0"/>
              <a:t>补丁示例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E42309-7F40-4770-98D3-AF499D21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980"/>
            <a:ext cx="5840019" cy="6205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A26EAA-AAB5-4B59-BEF3-A45A148A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19" y="652980"/>
            <a:ext cx="6356821" cy="38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D2368A2-7EC3-44B0-B714-9C0A22D5E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lang="en-US" altLang="zh-CN" dirty="0"/>
              <a:t>——</a:t>
            </a:r>
            <a:r>
              <a:rPr lang="zh-CN" altLang="en-US" dirty="0"/>
              <a:t>补丁定位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B04DAF-8C62-48C0-B654-BE6C3F9270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E0C90B-D51B-4EE2-8A90-2C37D442D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22"/>
          <a:stretch/>
        </p:blipFill>
        <p:spPr>
          <a:xfrm>
            <a:off x="0" y="659875"/>
            <a:ext cx="12192000" cy="619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lang="en-US" altLang="zh-CN" dirty="0"/>
              <a:t>——</a:t>
            </a:r>
            <a:r>
              <a:rPr lang="zh-CN" altLang="en-US" dirty="0"/>
              <a:t>补丁定位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97D2CB-1555-40DF-A250-882DAC4E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1" y="657346"/>
            <a:ext cx="5835909" cy="6200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F00B9F-8AEC-4B21-A18B-B942F1B87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7346"/>
            <a:ext cx="5835909" cy="62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66F5BB-83AD-4F2D-AB3E-3B9D052A6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lang="en-US" altLang="zh-CN" dirty="0"/>
              <a:t>——</a:t>
            </a:r>
            <a:r>
              <a:rPr lang="zh-CN" altLang="en-US" dirty="0"/>
              <a:t>补丁定位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7806D37-3DE5-4F3B-8A1B-F9B4204C8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E42309-7F40-4770-98D3-AF499D21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980"/>
            <a:ext cx="5840019" cy="62050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A26EAA-AAB5-4B59-BEF3-A45A148A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19" y="652980"/>
            <a:ext cx="6356821" cy="38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3282AA-6FDB-43BD-B5BB-DA5FF27939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lang="en-US" altLang="zh-CN" dirty="0"/>
              <a:t>——</a:t>
            </a:r>
            <a:r>
              <a:rPr lang="zh-CN" altLang="en-US" dirty="0"/>
              <a:t>模块抓取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E42C5D-F07F-4698-8EA4-B68042189C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3A6E49-918F-456E-9C2D-26831ED72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模块：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函数：返回值或修饰性关键字 函数名 （</a:t>
            </a:r>
            <a:r>
              <a:rPr lang="en-US" altLang="zh-CN" dirty="0"/>
              <a:t>……</a:t>
            </a:r>
            <a:r>
              <a:rPr lang="zh-CN" altLang="en-US" dirty="0"/>
              <a:t>） </a:t>
            </a:r>
            <a:r>
              <a:rPr lang="en-US" altLang="zh-CN" dirty="0"/>
              <a:t>{……}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结构体：</a:t>
            </a:r>
            <a:r>
              <a:rPr lang="en-US" altLang="zh-CN" dirty="0"/>
              <a:t>struct </a:t>
            </a:r>
            <a:r>
              <a:rPr lang="zh-CN" altLang="en-US" dirty="0"/>
              <a:t>结构体名 </a:t>
            </a:r>
            <a:r>
              <a:rPr lang="en-US" altLang="zh-CN" dirty="0"/>
              <a:t>{……}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为了以防函数书写风格过于奇特，如：</a:t>
            </a:r>
            <a:endParaRPr lang="en-US" altLang="zh-CN" dirty="0"/>
          </a:p>
          <a:p>
            <a:r>
              <a:rPr lang="en-US" altLang="zh-CN" dirty="0"/>
              <a:t>type function(parameter1,parameter2){…}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54757A-BA7E-4EC1-A26F-41899FE2720C}"/>
              </a:ext>
            </a:extLst>
          </p:cNvPr>
          <p:cNvSpPr txBox="1"/>
          <p:nvPr/>
        </p:nvSpPr>
        <p:spPr>
          <a:xfrm>
            <a:off x="6096000" y="2366933"/>
            <a:ext cx="4413388" cy="1179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变成了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type function(parameter1,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parameter2)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{…}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57A510-5E73-4800-9752-8675C436FCCF}"/>
              </a:ext>
            </a:extLst>
          </p:cNvPr>
          <p:cNvSpPr txBox="1"/>
          <p:nvPr/>
        </p:nvSpPr>
        <p:spPr>
          <a:xfrm>
            <a:off x="6096000" y="3661530"/>
            <a:ext cx="2566728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甚至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type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Function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(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Parameter1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,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Parameter2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)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{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…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}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961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lang="en-US" altLang="zh-CN" dirty="0"/>
              <a:t>——</a:t>
            </a:r>
            <a:r>
              <a:rPr lang="zh-CN" altLang="en-US" dirty="0"/>
              <a:t>模块抓取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CCAE25-14E3-487D-8701-FE3CEC96F437}"/>
              </a:ext>
            </a:extLst>
          </p:cNvPr>
          <p:cNvGrpSpPr/>
          <p:nvPr/>
        </p:nvGrpSpPr>
        <p:grpSpPr>
          <a:xfrm>
            <a:off x="6096000" y="2160897"/>
            <a:ext cx="5209308" cy="3369749"/>
            <a:chOff x="3946455" y="2160897"/>
            <a:chExt cx="3391078" cy="3369749"/>
          </a:xfrm>
        </p:grpSpPr>
        <p:sp>
          <p:nvSpPr>
            <p:cNvPr id="24" name="右箭头 23"/>
            <p:cNvSpPr/>
            <p:nvPr/>
          </p:nvSpPr>
          <p:spPr>
            <a:xfrm>
              <a:off x="3946455" y="3023420"/>
              <a:ext cx="3391078" cy="2507226"/>
            </a:xfrm>
            <a:prstGeom prst="rightArrow">
              <a:avLst>
                <a:gd name="adj1" fmla="val 65827"/>
                <a:gd name="adj2" fmla="val 435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5" name="组 34"/>
            <p:cNvGrpSpPr/>
            <p:nvPr/>
          </p:nvGrpSpPr>
          <p:grpSpPr>
            <a:xfrm>
              <a:off x="3979900" y="2160897"/>
              <a:ext cx="3128907" cy="710450"/>
              <a:chOff x="886690" y="1746008"/>
              <a:chExt cx="3128907" cy="71045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886692" y="2179459"/>
                <a:ext cx="245402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/>
                  <a:t>大括号配对，确定模块定义范围（行号）</a:t>
                </a:r>
                <a:endParaRPr lang="en-US" altLang="zh-CN" sz="1200" dirty="0"/>
              </a:p>
            </p:txBody>
          </p:sp>
          <p:sp>
            <p:nvSpPr>
              <p:cNvPr id="37" name="文本框 8"/>
              <p:cNvSpPr txBox="1"/>
              <p:nvPr/>
            </p:nvSpPr>
            <p:spPr>
              <a:xfrm>
                <a:off x="886690" y="1746008"/>
                <a:ext cx="3128907" cy="453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chemeClr val="accent1"/>
                    </a:solidFill>
                    <a:latin typeface="+mn-ea"/>
                  </a:rPr>
                  <a:t>大括号配对，确定模块定义范围（行号）</a:t>
                </a:r>
                <a:endParaRPr lang="en-US" altLang="zh-CN" sz="20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5441D8-5D4B-4A1F-B875-886CEC48D4A3}"/>
              </a:ext>
            </a:extLst>
          </p:cNvPr>
          <p:cNvGrpSpPr/>
          <p:nvPr/>
        </p:nvGrpSpPr>
        <p:grpSpPr>
          <a:xfrm>
            <a:off x="886689" y="2160897"/>
            <a:ext cx="5994877" cy="3369749"/>
            <a:chOff x="886690" y="2160897"/>
            <a:chExt cx="4017358" cy="3369749"/>
          </a:xfrm>
        </p:grpSpPr>
        <p:sp>
          <p:nvSpPr>
            <p:cNvPr id="25" name="右箭头 24"/>
            <p:cNvSpPr/>
            <p:nvPr/>
          </p:nvSpPr>
          <p:spPr>
            <a:xfrm>
              <a:off x="886691" y="3023420"/>
              <a:ext cx="4017357" cy="2507226"/>
            </a:xfrm>
            <a:prstGeom prst="rightArrow">
              <a:avLst>
                <a:gd name="adj1" fmla="val 65827"/>
                <a:gd name="adj2" fmla="val 4352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组 25"/>
            <p:cNvGrpSpPr/>
            <p:nvPr/>
          </p:nvGrpSpPr>
          <p:grpSpPr>
            <a:xfrm>
              <a:off x="886690" y="2160897"/>
              <a:ext cx="2595146" cy="710450"/>
              <a:chOff x="886690" y="1746008"/>
              <a:chExt cx="2595146" cy="71045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86692" y="2179459"/>
                <a:ext cx="245402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/>
                  <a:t>type function ( parameter1 , parameter2 ) { … }</a:t>
                </a:r>
              </a:p>
            </p:txBody>
          </p:sp>
          <p:sp>
            <p:nvSpPr>
              <p:cNvPr id="32" name="文本框 8"/>
              <p:cNvSpPr txBox="1"/>
              <p:nvPr/>
            </p:nvSpPr>
            <p:spPr>
              <a:xfrm>
                <a:off x="886690" y="1746008"/>
                <a:ext cx="2595146" cy="453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chemeClr val="accent1"/>
                    </a:solidFill>
                    <a:latin typeface="+mn-ea"/>
                  </a:rPr>
                  <a:t>多行并一行，判断是否为一模块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95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CC4A4F0-FC1A-4845-9A31-E51775077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代码预处理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B3B5C53-A0D3-4758-9139-BA1CAE8B6A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690F0EB1-B1AD-40B2-B017-7BFAD3E827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Before Transfer:</a:t>
            </a:r>
          </a:p>
          <a:p>
            <a:r>
              <a:rPr lang="en-US" altLang="zh-CN" dirty="0"/>
              <a:t>	static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crypto_ccm_auth</a:t>
            </a:r>
            <a:r>
              <a:rPr lang="en-US" altLang="zh-CN" dirty="0"/>
              <a:t>(struct </a:t>
            </a:r>
            <a:r>
              <a:rPr lang="en-US" altLang="zh-CN" dirty="0" err="1"/>
              <a:t>aead_request</a:t>
            </a:r>
            <a:r>
              <a:rPr lang="en-US" altLang="zh-CN" dirty="0"/>
              <a:t> *</a:t>
            </a:r>
            <a:r>
              <a:rPr lang="en-US" altLang="zh-CN" dirty="0" err="1"/>
              <a:t>req</a:t>
            </a:r>
            <a:r>
              <a:rPr lang="en-US" altLang="zh-CN" dirty="0"/>
              <a:t>, struct </a:t>
            </a:r>
            <a:r>
              <a:rPr lang="en-US" altLang="zh-CN" dirty="0" err="1"/>
              <a:t>scatterlist</a:t>
            </a:r>
            <a:r>
              <a:rPr lang="en-US" altLang="zh-CN" dirty="0"/>
              <a:t> *plain,</a:t>
            </a:r>
          </a:p>
          <a:p>
            <a:r>
              <a:rPr lang="en-US" altLang="zh-CN" dirty="0"/>
              <a:t>After Transfer:</a:t>
            </a:r>
          </a:p>
          <a:p>
            <a:r>
              <a:rPr lang="en-US" altLang="zh-CN" dirty="0"/>
              <a:t>	static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crypto_ccm_auth</a:t>
            </a:r>
            <a:r>
              <a:rPr lang="en-US" altLang="zh-CN" dirty="0"/>
              <a:t> ( struct </a:t>
            </a:r>
            <a:r>
              <a:rPr lang="en-US" altLang="zh-CN" dirty="0" err="1"/>
              <a:t>aead_request</a:t>
            </a:r>
            <a:r>
              <a:rPr lang="en-US" altLang="zh-CN" dirty="0"/>
              <a:t> * </a:t>
            </a:r>
            <a:r>
              <a:rPr lang="en-US" altLang="zh-CN" dirty="0" err="1"/>
              <a:t>req</a:t>
            </a:r>
            <a:r>
              <a:rPr lang="en-US" altLang="zh-CN" dirty="0"/>
              <a:t> , struct </a:t>
            </a:r>
            <a:r>
              <a:rPr lang="en-US" altLang="zh-CN" dirty="0" err="1"/>
              <a:t>scatterlist</a:t>
            </a:r>
            <a:r>
              <a:rPr lang="en-US" altLang="zh-CN" dirty="0"/>
              <a:t> * plain 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62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60C071-D670-4993-848B-276698B15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代码段匹配方式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C76B400-A0C3-4FE0-BF83-15E637C462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6870607-A55F-4706-A717-7EEA9211374F}"/>
              </a:ext>
            </a:extLst>
          </p:cNvPr>
          <p:cNvGrpSpPr/>
          <p:nvPr/>
        </p:nvGrpSpPr>
        <p:grpSpPr>
          <a:xfrm>
            <a:off x="155759" y="1845098"/>
            <a:ext cx="11880241" cy="3167805"/>
            <a:chOff x="155759" y="1020158"/>
            <a:chExt cx="11880241" cy="316780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FA81A6E-FF19-40D5-AA46-98EA3201E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676" t="61273" r="55773" b="7174"/>
            <a:stretch/>
          </p:blipFill>
          <p:spPr>
            <a:xfrm>
              <a:off x="155759" y="1128962"/>
              <a:ext cx="5940241" cy="305900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C8C28D8-DAF9-4DB2-B7B5-7EA413492CFD}"/>
                </a:ext>
              </a:extLst>
            </p:cNvPr>
            <p:cNvSpPr txBox="1"/>
            <p:nvPr/>
          </p:nvSpPr>
          <p:spPr>
            <a:xfrm>
              <a:off x="5008114" y="1020158"/>
              <a:ext cx="702788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	AHASH_REQUEST_ON_STACK(</a:t>
              </a:r>
              <a:r>
                <a:rPr lang="en-US" altLang="zh-CN" sz="2000" dirty="0" err="1"/>
                <a:t>ahreq</a:t>
              </a:r>
              <a:r>
                <a:rPr lang="en-US" altLang="zh-CN" sz="2000" dirty="0"/>
                <a:t>, </a:t>
              </a:r>
              <a:r>
                <a:rPr lang="en-US" altLang="zh-CN" sz="2000" dirty="0" err="1"/>
                <a:t>ctx</a:t>
              </a:r>
              <a:r>
                <a:rPr lang="en-US" altLang="zh-CN" sz="2000" dirty="0"/>
                <a:t>-&gt;mac); </a:t>
              </a:r>
            </a:p>
            <a:p>
              <a:r>
                <a:rPr lang="en-US" altLang="zh-CN" sz="2000" dirty="0"/>
                <a:t> 	unsigned </a:t>
              </a:r>
              <a:r>
                <a:rPr lang="en-US" altLang="zh-CN" sz="2000" dirty="0" err="1"/>
                <a:t>int</a:t>
              </a:r>
              <a:r>
                <a:rPr lang="en-US" altLang="zh-CN" sz="2000" dirty="0"/>
                <a:t> </a:t>
              </a:r>
              <a:r>
                <a:rPr lang="en-US" altLang="zh-CN" sz="2000" dirty="0" err="1"/>
                <a:t>assoclen</a:t>
              </a:r>
              <a:r>
                <a:rPr lang="en-US" altLang="zh-CN" sz="2000" dirty="0"/>
                <a:t> = </a:t>
              </a:r>
              <a:r>
                <a:rPr lang="en-US" altLang="zh-CN" sz="2000" dirty="0" err="1"/>
                <a:t>req</a:t>
              </a:r>
              <a:r>
                <a:rPr lang="en-US" altLang="zh-CN" sz="2000" dirty="0"/>
                <a:t>-&gt;</a:t>
              </a:r>
              <a:r>
                <a:rPr lang="en-US" altLang="zh-CN" sz="2000" dirty="0" err="1"/>
                <a:t>assoclen</a:t>
              </a:r>
              <a:r>
                <a:rPr lang="en-US" altLang="zh-CN" sz="2000" dirty="0"/>
                <a:t>; </a:t>
              </a:r>
            </a:p>
            <a:p>
              <a:r>
                <a:rPr lang="en-US" altLang="zh-CN" sz="2000" dirty="0"/>
                <a:t> 	struct </a:t>
              </a:r>
              <a:r>
                <a:rPr lang="en-US" altLang="zh-CN" sz="2000" dirty="0" err="1"/>
                <a:t>scatterlist</a:t>
              </a:r>
              <a:r>
                <a:rPr lang="en-US" altLang="zh-CN" sz="2000" dirty="0"/>
                <a:t> sg[3];</a:t>
              </a:r>
            </a:p>
            <a:p>
              <a:r>
                <a:rPr lang="en-US" altLang="zh-CN" sz="2000" dirty="0"/>
                <a:t>	u8 </a:t>
              </a:r>
              <a:r>
                <a:rPr lang="en-US" altLang="zh-CN" sz="2000" dirty="0" err="1"/>
                <a:t>odata</a:t>
              </a:r>
              <a:r>
                <a:rPr lang="en-US" altLang="zh-CN" sz="2000" dirty="0"/>
                <a:t>[16]; </a:t>
              </a:r>
            </a:p>
            <a:p>
              <a:r>
                <a:rPr lang="en-US" altLang="zh-CN" sz="2000" dirty="0"/>
                <a:t>	u8 </a:t>
              </a:r>
              <a:r>
                <a:rPr lang="en-US" altLang="zh-CN" sz="2000" dirty="0" err="1"/>
                <a:t>idata</a:t>
              </a:r>
              <a:r>
                <a:rPr lang="en-US" altLang="zh-CN" sz="2000" dirty="0"/>
                <a:t>[16]; </a:t>
              </a:r>
            </a:p>
            <a:p>
              <a:r>
                <a:rPr lang="en-US" altLang="zh-CN" sz="2000" dirty="0"/>
                <a:t>	</a:t>
              </a:r>
              <a:r>
                <a:rPr lang="en-US" altLang="zh-CN" sz="2000" dirty="0" err="1"/>
                <a:t>int</a:t>
              </a:r>
              <a:r>
                <a:rPr lang="en-US" altLang="zh-CN" sz="2000" dirty="0"/>
                <a:t> </a:t>
              </a:r>
              <a:r>
                <a:rPr lang="en-US" altLang="zh-CN" sz="2000" dirty="0" err="1"/>
                <a:t>ilen</a:t>
              </a:r>
              <a:r>
                <a:rPr lang="en-US" altLang="zh-CN" sz="2000" dirty="0"/>
                <a:t>, err;  </a:t>
              </a:r>
            </a:p>
            <a:p>
              <a:r>
                <a:rPr lang="en-US" altLang="zh-CN" sz="2000" dirty="0"/>
                <a:t> 	/* format control data for input */ </a:t>
              </a:r>
            </a:p>
            <a:p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903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研究情况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漏洞判断方式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92" b="49236"/>
          <a:stretch/>
        </p:blipFill>
        <p:spPr>
          <a:xfrm>
            <a:off x="0" y="4247002"/>
            <a:ext cx="12192000" cy="2610998"/>
          </a:xfrm>
          <a:prstGeom prst="rect">
            <a:avLst/>
          </a:prstGeom>
        </p:spPr>
      </p:pic>
      <p:sp>
        <p:nvSpPr>
          <p:cNvPr id="21" name="文本框 8"/>
          <p:cNvSpPr txBox="1"/>
          <p:nvPr/>
        </p:nvSpPr>
        <p:spPr>
          <a:xfrm>
            <a:off x="2639811" y="1730638"/>
            <a:ext cx="251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删除的代码存在于文件中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增加的代码不存在于文件中</a:t>
            </a:r>
            <a:endParaRPr lang="en-US" altLang="zh-CN" sz="1200" dirty="0"/>
          </a:p>
          <a:p>
            <a:r>
              <a:rPr lang="zh-CN" altLang="en-US" sz="1200" dirty="0"/>
              <a:t>（目前采用）</a:t>
            </a:r>
            <a:endParaRPr lang="en-US" altLang="zh-CN" sz="1200" dirty="0"/>
          </a:p>
        </p:txBody>
      </p:sp>
      <p:cxnSp>
        <p:nvCxnSpPr>
          <p:cNvPr id="15" name="直线连接符 14"/>
          <p:cNvCxnSpPr/>
          <p:nvPr/>
        </p:nvCxnSpPr>
        <p:spPr>
          <a:xfrm>
            <a:off x="2522863" y="1853668"/>
            <a:ext cx="0" cy="10466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0"/>
          <p:cNvGrpSpPr/>
          <p:nvPr/>
        </p:nvGrpSpPr>
        <p:grpSpPr>
          <a:xfrm>
            <a:off x="1392860" y="1853668"/>
            <a:ext cx="647034" cy="1000393"/>
            <a:chOff x="6257925" y="-9525"/>
            <a:chExt cx="1514475" cy="2341563"/>
          </a:xfrm>
          <a:solidFill>
            <a:schemeClr val="tx1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6551613" y="-9525"/>
              <a:ext cx="484188" cy="327025"/>
            </a:xfrm>
            <a:custGeom>
              <a:avLst/>
              <a:gdLst>
                <a:gd name="T0" fmla="*/ 25 w 652"/>
                <a:gd name="T1" fmla="*/ 406 h 440"/>
                <a:gd name="T2" fmla="*/ 25 w 652"/>
                <a:gd name="T3" fmla="*/ 406 h 440"/>
                <a:gd name="T4" fmla="*/ 98 w 652"/>
                <a:gd name="T5" fmla="*/ 425 h 440"/>
                <a:gd name="T6" fmla="*/ 618 w 652"/>
                <a:gd name="T7" fmla="*/ 125 h 440"/>
                <a:gd name="T8" fmla="*/ 637 w 652"/>
                <a:gd name="T9" fmla="*/ 52 h 440"/>
                <a:gd name="T10" fmla="*/ 626 w 652"/>
                <a:gd name="T11" fmla="*/ 33 h 440"/>
                <a:gd name="T12" fmla="*/ 554 w 652"/>
                <a:gd name="T13" fmla="*/ 14 h 440"/>
                <a:gd name="T14" fmla="*/ 34 w 652"/>
                <a:gd name="T15" fmla="*/ 314 h 440"/>
                <a:gd name="T16" fmla="*/ 14 w 652"/>
                <a:gd name="T17" fmla="*/ 386 h 440"/>
                <a:gd name="T18" fmla="*/ 25 w 652"/>
                <a:gd name="T19" fmla="*/ 4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440">
                  <a:moveTo>
                    <a:pt x="25" y="406"/>
                  </a:moveTo>
                  <a:lnTo>
                    <a:pt x="25" y="406"/>
                  </a:lnTo>
                  <a:cubicBezTo>
                    <a:pt x="40" y="431"/>
                    <a:pt x="73" y="440"/>
                    <a:pt x="98" y="425"/>
                  </a:cubicBezTo>
                  <a:lnTo>
                    <a:pt x="618" y="125"/>
                  </a:lnTo>
                  <a:cubicBezTo>
                    <a:pt x="643" y="111"/>
                    <a:pt x="652" y="78"/>
                    <a:pt x="637" y="52"/>
                  </a:cubicBezTo>
                  <a:lnTo>
                    <a:pt x="626" y="33"/>
                  </a:lnTo>
                  <a:cubicBezTo>
                    <a:pt x="612" y="9"/>
                    <a:pt x="579" y="0"/>
                    <a:pt x="554" y="14"/>
                  </a:cubicBezTo>
                  <a:lnTo>
                    <a:pt x="34" y="314"/>
                  </a:lnTo>
                  <a:cubicBezTo>
                    <a:pt x="8" y="328"/>
                    <a:pt x="0" y="361"/>
                    <a:pt x="14" y="386"/>
                  </a:cubicBezTo>
                  <a:lnTo>
                    <a:pt x="25" y="4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6257925" y="53975"/>
              <a:ext cx="1339850" cy="2278063"/>
            </a:xfrm>
            <a:custGeom>
              <a:avLst/>
              <a:gdLst>
                <a:gd name="T0" fmla="*/ 404 w 1804"/>
                <a:gd name="T1" fmla="*/ 2367 h 3072"/>
                <a:gd name="T2" fmla="*/ 404 w 1804"/>
                <a:gd name="T3" fmla="*/ 2367 h 3072"/>
                <a:gd name="T4" fmla="*/ 550 w 1804"/>
                <a:gd name="T5" fmla="*/ 2513 h 3072"/>
                <a:gd name="T6" fmla="*/ 404 w 1804"/>
                <a:gd name="T7" fmla="*/ 2659 h 3072"/>
                <a:gd name="T8" fmla="*/ 259 w 1804"/>
                <a:gd name="T9" fmla="*/ 2513 h 3072"/>
                <a:gd name="T10" fmla="*/ 404 w 1804"/>
                <a:gd name="T11" fmla="*/ 2367 h 3072"/>
                <a:gd name="T12" fmla="*/ 29 w 1804"/>
                <a:gd name="T13" fmla="*/ 2058 h 3072"/>
                <a:gd name="T14" fmla="*/ 29 w 1804"/>
                <a:gd name="T15" fmla="*/ 2058 h 3072"/>
                <a:gd name="T16" fmla="*/ 29 w 1804"/>
                <a:gd name="T17" fmla="*/ 2801 h 3072"/>
                <a:gd name="T18" fmla="*/ 29 w 1804"/>
                <a:gd name="T19" fmla="*/ 2952 h 3072"/>
                <a:gd name="T20" fmla="*/ 29 w 1804"/>
                <a:gd name="T21" fmla="*/ 3018 h 3072"/>
                <a:gd name="T22" fmla="*/ 82 w 1804"/>
                <a:gd name="T23" fmla="*/ 3072 h 3072"/>
                <a:gd name="T24" fmla="*/ 1679 w 1804"/>
                <a:gd name="T25" fmla="*/ 3072 h 3072"/>
                <a:gd name="T26" fmla="*/ 1732 w 1804"/>
                <a:gd name="T27" fmla="*/ 3018 h 3072"/>
                <a:gd name="T28" fmla="*/ 1732 w 1804"/>
                <a:gd name="T29" fmla="*/ 2801 h 3072"/>
                <a:gd name="T30" fmla="*/ 1679 w 1804"/>
                <a:gd name="T31" fmla="*/ 2747 h 3072"/>
                <a:gd name="T32" fmla="*/ 871 w 1804"/>
                <a:gd name="T33" fmla="*/ 2747 h 3072"/>
                <a:gd name="T34" fmla="*/ 762 w 1804"/>
                <a:gd name="T35" fmla="*/ 2347 h 3072"/>
                <a:gd name="T36" fmla="*/ 313 w 1804"/>
                <a:gd name="T37" fmla="*/ 2058 h 3072"/>
                <a:gd name="T38" fmla="*/ 819 w 1804"/>
                <a:gd name="T39" fmla="*/ 905 h 3072"/>
                <a:gd name="T40" fmla="*/ 1178 w 1804"/>
                <a:gd name="T41" fmla="*/ 1526 h 3072"/>
                <a:gd name="T42" fmla="*/ 1163 w 1804"/>
                <a:gd name="T43" fmla="*/ 1535 h 3072"/>
                <a:gd name="T44" fmla="*/ 1143 w 1804"/>
                <a:gd name="T45" fmla="*/ 1608 h 3072"/>
                <a:gd name="T46" fmla="*/ 1216 w 1804"/>
                <a:gd name="T47" fmla="*/ 1627 h 3072"/>
                <a:gd name="T48" fmla="*/ 1282 w 1804"/>
                <a:gd name="T49" fmla="*/ 1589 h 3072"/>
                <a:gd name="T50" fmla="*/ 1442 w 1804"/>
                <a:gd name="T51" fmla="*/ 1646 h 3072"/>
                <a:gd name="T52" fmla="*/ 1673 w 1804"/>
                <a:gd name="T53" fmla="*/ 1513 h 3072"/>
                <a:gd name="T54" fmla="*/ 1703 w 1804"/>
                <a:gd name="T55" fmla="*/ 1346 h 3072"/>
                <a:gd name="T56" fmla="*/ 1769 w 1804"/>
                <a:gd name="T57" fmla="*/ 1308 h 3072"/>
                <a:gd name="T58" fmla="*/ 1789 w 1804"/>
                <a:gd name="T59" fmla="*/ 1235 h 3072"/>
                <a:gd name="T60" fmla="*/ 1716 w 1804"/>
                <a:gd name="T61" fmla="*/ 1215 h 3072"/>
                <a:gd name="T62" fmla="*/ 1701 w 1804"/>
                <a:gd name="T63" fmla="*/ 1224 h 3072"/>
                <a:gd name="T64" fmla="*/ 1145 w 1804"/>
                <a:gd name="T65" fmla="*/ 261 h 3072"/>
                <a:gd name="T66" fmla="*/ 1260 w 1804"/>
                <a:gd name="T67" fmla="*/ 195 h 3072"/>
                <a:gd name="T68" fmla="*/ 1280 w 1804"/>
                <a:gd name="T69" fmla="*/ 122 h 3072"/>
                <a:gd name="T70" fmla="*/ 1229 w 1804"/>
                <a:gd name="T71" fmla="*/ 34 h 3072"/>
                <a:gd name="T72" fmla="*/ 1156 w 1804"/>
                <a:gd name="T73" fmla="*/ 15 h 3072"/>
                <a:gd name="T74" fmla="*/ 403 w 1804"/>
                <a:gd name="T75" fmla="*/ 450 h 3072"/>
                <a:gd name="T76" fmla="*/ 383 w 1804"/>
                <a:gd name="T77" fmla="*/ 522 h 3072"/>
                <a:gd name="T78" fmla="*/ 434 w 1804"/>
                <a:gd name="T79" fmla="*/ 610 h 3072"/>
                <a:gd name="T80" fmla="*/ 507 w 1804"/>
                <a:gd name="T81" fmla="*/ 630 h 3072"/>
                <a:gd name="T82" fmla="*/ 622 w 1804"/>
                <a:gd name="T83" fmla="*/ 564 h 3072"/>
                <a:gd name="T84" fmla="*/ 711 w 1804"/>
                <a:gd name="T85" fmla="*/ 718 h 3072"/>
                <a:gd name="T86" fmla="*/ 29 w 1804"/>
                <a:gd name="T87" fmla="*/ 2058 h 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4" h="3072">
                  <a:moveTo>
                    <a:pt x="404" y="2367"/>
                  </a:moveTo>
                  <a:lnTo>
                    <a:pt x="404" y="2367"/>
                  </a:lnTo>
                  <a:cubicBezTo>
                    <a:pt x="485" y="2367"/>
                    <a:pt x="550" y="2432"/>
                    <a:pt x="550" y="2513"/>
                  </a:cubicBezTo>
                  <a:cubicBezTo>
                    <a:pt x="550" y="2593"/>
                    <a:pt x="485" y="2659"/>
                    <a:pt x="404" y="2659"/>
                  </a:cubicBezTo>
                  <a:cubicBezTo>
                    <a:pt x="324" y="2659"/>
                    <a:pt x="259" y="2593"/>
                    <a:pt x="259" y="2513"/>
                  </a:cubicBezTo>
                  <a:cubicBezTo>
                    <a:pt x="259" y="2432"/>
                    <a:pt x="324" y="2367"/>
                    <a:pt x="404" y="2367"/>
                  </a:cubicBezTo>
                  <a:close/>
                  <a:moveTo>
                    <a:pt x="29" y="2058"/>
                  </a:moveTo>
                  <a:lnTo>
                    <a:pt x="29" y="2058"/>
                  </a:lnTo>
                  <a:lnTo>
                    <a:pt x="29" y="2801"/>
                  </a:lnTo>
                  <a:lnTo>
                    <a:pt x="29" y="2952"/>
                  </a:lnTo>
                  <a:lnTo>
                    <a:pt x="29" y="3018"/>
                  </a:lnTo>
                  <a:cubicBezTo>
                    <a:pt x="29" y="3048"/>
                    <a:pt x="53" y="3072"/>
                    <a:pt x="82" y="3072"/>
                  </a:cubicBezTo>
                  <a:lnTo>
                    <a:pt x="1679" y="3072"/>
                  </a:lnTo>
                  <a:cubicBezTo>
                    <a:pt x="1708" y="3072"/>
                    <a:pt x="1732" y="3048"/>
                    <a:pt x="1732" y="3018"/>
                  </a:cubicBezTo>
                  <a:lnTo>
                    <a:pt x="1732" y="2801"/>
                  </a:lnTo>
                  <a:cubicBezTo>
                    <a:pt x="1732" y="2771"/>
                    <a:pt x="1708" y="2747"/>
                    <a:pt x="1679" y="2747"/>
                  </a:cubicBezTo>
                  <a:lnTo>
                    <a:pt x="871" y="2747"/>
                  </a:lnTo>
                  <a:cubicBezTo>
                    <a:pt x="872" y="2652"/>
                    <a:pt x="854" y="2509"/>
                    <a:pt x="762" y="2347"/>
                  </a:cubicBezTo>
                  <a:cubicBezTo>
                    <a:pt x="598" y="2058"/>
                    <a:pt x="313" y="2058"/>
                    <a:pt x="313" y="2058"/>
                  </a:cubicBezTo>
                  <a:cubicBezTo>
                    <a:pt x="349" y="1207"/>
                    <a:pt x="743" y="947"/>
                    <a:pt x="819" y="905"/>
                  </a:cubicBezTo>
                  <a:lnTo>
                    <a:pt x="1178" y="1526"/>
                  </a:lnTo>
                  <a:lnTo>
                    <a:pt x="1163" y="1535"/>
                  </a:lnTo>
                  <a:cubicBezTo>
                    <a:pt x="1137" y="1550"/>
                    <a:pt x="1128" y="1582"/>
                    <a:pt x="1143" y="1608"/>
                  </a:cubicBezTo>
                  <a:cubicBezTo>
                    <a:pt x="1158" y="1633"/>
                    <a:pt x="1191" y="1642"/>
                    <a:pt x="1216" y="1627"/>
                  </a:cubicBezTo>
                  <a:lnTo>
                    <a:pt x="1282" y="1589"/>
                  </a:lnTo>
                  <a:lnTo>
                    <a:pt x="1442" y="1646"/>
                  </a:lnTo>
                  <a:lnTo>
                    <a:pt x="1673" y="1513"/>
                  </a:lnTo>
                  <a:lnTo>
                    <a:pt x="1703" y="1346"/>
                  </a:lnTo>
                  <a:lnTo>
                    <a:pt x="1769" y="1308"/>
                  </a:lnTo>
                  <a:cubicBezTo>
                    <a:pt x="1795" y="1293"/>
                    <a:pt x="1804" y="1260"/>
                    <a:pt x="1789" y="1235"/>
                  </a:cubicBezTo>
                  <a:cubicBezTo>
                    <a:pt x="1774" y="1210"/>
                    <a:pt x="1741" y="1201"/>
                    <a:pt x="1716" y="1215"/>
                  </a:cubicBezTo>
                  <a:lnTo>
                    <a:pt x="1701" y="1224"/>
                  </a:lnTo>
                  <a:lnTo>
                    <a:pt x="1145" y="261"/>
                  </a:lnTo>
                  <a:lnTo>
                    <a:pt x="1260" y="195"/>
                  </a:lnTo>
                  <a:cubicBezTo>
                    <a:pt x="1286" y="180"/>
                    <a:pt x="1294" y="148"/>
                    <a:pt x="1280" y="122"/>
                  </a:cubicBezTo>
                  <a:lnTo>
                    <a:pt x="1229" y="34"/>
                  </a:lnTo>
                  <a:cubicBezTo>
                    <a:pt x="1214" y="9"/>
                    <a:pt x="1181" y="0"/>
                    <a:pt x="1156" y="15"/>
                  </a:cubicBezTo>
                  <a:lnTo>
                    <a:pt x="403" y="450"/>
                  </a:lnTo>
                  <a:cubicBezTo>
                    <a:pt x="377" y="464"/>
                    <a:pt x="368" y="497"/>
                    <a:pt x="383" y="522"/>
                  </a:cubicBezTo>
                  <a:lnTo>
                    <a:pt x="434" y="610"/>
                  </a:lnTo>
                  <a:cubicBezTo>
                    <a:pt x="449" y="636"/>
                    <a:pt x="481" y="645"/>
                    <a:pt x="507" y="630"/>
                  </a:cubicBezTo>
                  <a:lnTo>
                    <a:pt x="622" y="564"/>
                  </a:lnTo>
                  <a:lnTo>
                    <a:pt x="711" y="718"/>
                  </a:lnTo>
                  <a:cubicBezTo>
                    <a:pt x="0" y="1092"/>
                    <a:pt x="29" y="2058"/>
                    <a:pt x="29" y="205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7080250" y="1238250"/>
              <a:ext cx="692150" cy="438150"/>
            </a:xfrm>
            <a:custGeom>
              <a:avLst/>
              <a:gdLst>
                <a:gd name="T0" fmla="*/ 15 w 931"/>
                <a:gd name="T1" fmla="*/ 555 h 589"/>
                <a:gd name="T2" fmla="*/ 15 w 931"/>
                <a:gd name="T3" fmla="*/ 555 h 589"/>
                <a:gd name="T4" fmla="*/ 15 w 931"/>
                <a:gd name="T5" fmla="*/ 555 h 589"/>
                <a:gd name="T6" fmla="*/ 88 w 931"/>
                <a:gd name="T7" fmla="*/ 574 h 589"/>
                <a:gd name="T8" fmla="*/ 897 w 931"/>
                <a:gd name="T9" fmla="*/ 107 h 589"/>
                <a:gd name="T10" fmla="*/ 916 w 931"/>
                <a:gd name="T11" fmla="*/ 35 h 589"/>
                <a:gd name="T12" fmla="*/ 916 w 931"/>
                <a:gd name="T13" fmla="*/ 35 h 589"/>
                <a:gd name="T14" fmla="*/ 843 w 931"/>
                <a:gd name="T15" fmla="*/ 15 h 589"/>
                <a:gd name="T16" fmla="*/ 35 w 931"/>
                <a:gd name="T17" fmla="*/ 482 h 589"/>
                <a:gd name="T18" fmla="*/ 15 w 931"/>
                <a:gd name="T19" fmla="*/ 5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589">
                  <a:moveTo>
                    <a:pt x="15" y="555"/>
                  </a:moveTo>
                  <a:lnTo>
                    <a:pt x="15" y="555"/>
                  </a:lnTo>
                  <a:lnTo>
                    <a:pt x="15" y="555"/>
                  </a:lnTo>
                  <a:cubicBezTo>
                    <a:pt x="30" y="580"/>
                    <a:pt x="62" y="589"/>
                    <a:pt x="88" y="574"/>
                  </a:cubicBezTo>
                  <a:lnTo>
                    <a:pt x="897" y="107"/>
                  </a:lnTo>
                  <a:cubicBezTo>
                    <a:pt x="922" y="93"/>
                    <a:pt x="931" y="60"/>
                    <a:pt x="916" y="35"/>
                  </a:cubicBezTo>
                  <a:lnTo>
                    <a:pt x="916" y="35"/>
                  </a:lnTo>
                  <a:cubicBezTo>
                    <a:pt x="902" y="9"/>
                    <a:pt x="869" y="0"/>
                    <a:pt x="843" y="15"/>
                  </a:cubicBezTo>
                  <a:lnTo>
                    <a:pt x="35" y="482"/>
                  </a:lnTo>
                  <a:cubicBezTo>
                    <a:pt x="9" y="497"/>
                    <a:pt x="0" y="529"/>
                    <a:pt x="15" y="5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文本框 8"/>
          <p:cNvSpPr txBox="1"/>
          <p:nvPr/>
        </p:nvSpPr>
        <p:spPr>
          <a:xfrm>
            <a:off x="7882626" y="1729369"/>
            <a:ext cx="2517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除了增加的代码存在于文件中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增加的代码不存在于文件中</a:t>
            </a:r>
            <a:endParaRPr lang="en-US" altLang="zh-CN" sz="1200" dirty="0"/>
          </a:p>
        </p:txBody>
      </p:sp>
      <p:cxnSp>
        <p:nvCxnSpPr>
          <p:cNvPr id="29" name="直线连接符 28"/>
          <p:cNvCxnSpPr/>
          <p:nvPr/>
        </p:nvCxnSpPr>
        <p:spPr>
          <a:xfrm>
            <a:off x="7765678" y="1852399"/>
            <a:ext cx="0" cy="10466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0"/>
          <p:cNvGrpSpPr/>
          <p:nvPr/>
        </p:nvGrpSpPr>
        <p:grpSpPr>
          <a:xfrm>
            <a:off x="6635675" y="1852399"/>
            <a:ext cx="647034" cy="1000393"/>
            <a:chOff x="6257925" y="-9525"/>
            <a:chExt cx="1514475" cy="2341563"/>
          </a:xfrm>
          <a:solidFill>
            <a:schemeClr val="tx1"/>
          </a:solidFill>
        </p:grpSpPr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6551613" y="-9525"/>
              <a:ext cx="484188" cy="327025"/>
            </a:xfrm>
            <a:custGeom>
              <a:avLst/>
              <a:gdLst>
                <a:gd name="T0" fmla="*/ 25 w 652"/>
                <a:gd name="T1" fmla="*/ 406 h 440"/>
                <a:gd name="T2" fmla="*/ 25 w 652"/>
                <a:gd name="T3" fmla="*/ 406 h 440"/>
                <a:gd name="T4" fmla="*/ 98 w 652"/>
                <a:gd name="T5" fmla="*/ 425 h 440"/>
                <a:gd name="T6" fmla="*/ 618 w 652"/>
                <a:gd name="T7" fmla="*/ 125 h 440"/>
                <a:gd name="T8" fmla="*/ 637 w 652"/>
                <a:gd name="T9" fmla="*/ 52 h 440"/>
                <a:gd name="T10" fmla="*/ 626 w 652"/>
                <a:gd name="T11" fmla="*/ 33 h 440"/>
                <a:gd name="T12" fmla="*/ 554 w 652"/>
                <a:gd name="T13" fmla="*/ 14 h 440"/>
                <a:gd name="T14" fmla="*/ 34 w 652"/>
                <a:gd name="T15" fmla="*/ 314 h 440"/>
                <a:gd name="T16" fmla="*/ 14 w 652"/>
                <a:gd name="T17" fmla="*/ 386 h 440"/>
                <a:gd name="T18" fmla="*/ 25 w 652"/>
                <a:gd name="T19" fmla="*/ 4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440">
                  <a:moveTo>
                    <a:pt x="25" y="406"/>
                  </a:moveTo>
                  <a:lnTo>
                    <a:pt x="25" y="406"/>
                  </a:lnTo>
                  <a:cubicBezTo>
                    <a:pt x="40" y="431"/>
                    <a:pt x="73" y="440"/>
                    <a:pt x="98" y="425"/>
                  </a:cubicBezTo>
                  <a:lnTo>
                    <a:pt x="618" y="125"/>
                  </a:lnTo>
                  <a:cubicBezTo>
                    <a:pt x="643" y="111"/>
                    <a:pt x="652" y="78"/>
                    <a:pt x="637" y="52"/>
                  </a:cubicBezTo>
                  <a:lnTo>
                    <a:pt x="626" y="33"/>
                  </a:lnTo>
                  <a:cubicBezTo>
                    <a:pt x="612" y="9"/>
                    <a:pt x="579" y="0"/>
                    <a:pt x="554" y="14"/>
                  </a:cubicBezTo>
                  <a:lnTo>
                    <a:pt x="34" y="314"/>
                  </a:lnTo>
                  <a:cubicBezTo>
                    <a:pt x="8" y="328"/>
                    <a:pt x="0" y="361"/>
                    <a:pt x="14" y="386"/>
                  </a:cubicBezTo>
                  <a:lnTo>
                    <a:pt x="25" y="4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6257925" y="53975"/>
              <a:ext cx="1339850" cy="2278063"/>
            </a:xfrm>
            <a:custGeom>
              <a:avLst/>
              <a:gdLst>
                <a:gd name="T0" fmla="*/ 404 w 1804"/>
                <a:gd name="T1" fmla="*/ 2367 h 3072"/>
                <a:gd name="T2" fmla="*/ 404 w 1804"/>
                <a:gd name="T3" fmla="*/ 2367 h 3072"/>
                <a:gd name="T4" fmla="*/ 550 w 1804"/>
                <a:gd name="T5" fmla="*/ 2513 h 3072"/>
                <a:gd name="T6" fmla="*/ 404 w 1804"/>
                <a:gd name="T7" fmla="*/ 2659 h 3072"/>
                <a:gd name="T8" fmla="*/ 259 w 1804"/>
                <a:gd name="T9" fmla="*/ 2513 h 3072"/>
                <a:gd name="T10" fmla="*/ 404 w 1804"/>
                <a:gd name="T11" fmla="*/ 2367 h 3072"/>
                <a:gd name="T12" fmla="*/ 29 w 1804"/>
                <a:gd name="T13" fmla="*/ 2058 h 3072"/>
                <a:gd name="T14" fmla="*/ 29 w 1804"/>
                <a:gd name="T15" fmla="*/ 2058 h 3072"/>
                <a:gd name="T16" fmla="*/ 29 w 1804"/>
                <a:gd name="T17" fmla="*/ 2801 h 3072"/>
                <a:gd name="T18" fmla="*/ 29 w 1804"/>
                <a:gd name="T19" fmla="*/ 2952 h 3072"/>
                <a:gd name="T20" fmla="*/ 29 w 1804"/>
                <a:gd name="T21" fmla="*/ 3018 h 3072"/>
                <a:gd name="T22" fmla="*/ 82 w 1804"/>
                <a:gd name="T23" fmla="*/ 3072 h 3072"/>
                <a:gd name="T24" fmla="*/ 1679 w 1804"/>
                <a:gd name="T25" fmla="*/ 3072 h 3072"/>
                <a:gd name="T26" fmla="*/ 1732 w 1804"/>
                <a:gd name="T27" fmla="*/ 3018 h 3072"/>
                <a:gd name="T28" fmla="*/ 1732 w 1804"/>
                <a:gd name="T29" fmla="*/ 2801 h 3072"/>
                <a:gd name="T30" fmla="*/ 1679 w 1804"/>
                <a:gd name="T31" fmla="*/ 2747 h 3072"/>
                <a:gd name="T32" fmla="*/ 871 w 1804"/>
                <a:gd name="T33" fmla="*/ 2747 h 3072"/>
                <a:gd name="T34" fmla="*/ 762 w 1804"/>
                <a:gd name="T35" fmla="*/ 2347 h 3072"/>
                <a:gd name="T36" fmla="*/ 313 w 1804"/>
                <a:gd name="T37" fmla="*/ 2058 h 3072"/>
                <a:gd name="T38" fmla="*/ 819 w 1804"/>
                <a:gd name="T39" fmla="*/ 905 h 3072"/>
                <a:gd name="T40" fmla="*/ 1178 w 1804"/>
                <a:gd name="T41" fmla="*/ 1526 h 3072"/>
                <a:gd name="T42" fmla="*/ 1163 w 1804"/>
                <a:gd name="T43" fmla="*/ 1535 h 3072"/>
                <a:gd name="T44" fmla="*/ 1143 w 1804"/>
                <a:gd name="T45" fmla="*/ 1608 h 3072"/>
                <a:gd name="T46" fmla="*/ 1216 w 1804"/>
                <a:gd name="T47" fmla="*/ 1627 h 3072"/>
                <a:gd name="T48" fmla="*/ 1282 w 1804"/>
                <a:gd name="T49" fmla="*/ 1589 h 3072"/>
                <a:gd name="T50" fmla="*/ 1442 w 1804"/>
                <a:gd name="T51" fmla="*/ 1646 h 3072"/>
                <a:gd name="T52" fmla="*/ 1673 w 1804"/>
                <a:gd name="T53" fmla="*/ 1513 h 3072"/>
                <a:gd name="T54" fmla="*/ 1703 w 1804"/>
                <a:gd name="T55" fmla="*/ 1346 h 3072"/>
                <a:gd name="T56" fmla="*/ 1769 w 1804"/>
                <a:gd name="T57" fmla="*/ 1308 h 3072"/>
                <a:gd name="T58" fmla="*/ 1789 w 1804"/>
                <a:gd name="T59" fmla="*/ 1235 h 3072"/>
                <a:gd name="T60" fmla="*/ 1716 w 1804"/>
                <a:gd name="T61" fmla="*/ 1215 h 3072"/>
                <a:gd name="T62" fmla="*/ 1701 w 1804"/>
                <a:gd name="T63" fmla="*/ 1224 h 3072"/>
                <a:gd name="T64" fmla="*/ 1145 w 1804"/>
                <a:gd name="T65" fmla="*/ 261 h 3072"/>
                <a:gd name="T66" fmla="*/ 1260 w 1804"/>
                <a:gd name="T67" fmla="*/ 195 h 3072"/>
                <a:gd name="T68" fmla="*/ 1280 w 1804"/>
                <a:gd name="T69" fmla="*/ 122 h 3072"/>
                <a:gd name="T70" fmla="*/ 1229 w 1804"/>
                <a:gd name="T71" fmla="*/ 34 h 3072"/>
                <a:gd name="T72" fmla="*/ 1156 w 1804"/>
                <a:gd name="T73" fmla="*/ 15 h 3072"/>
                <a:gd name="T74" fmla="*/ 403 w 1804"/>
                <a:gd name="T75" fmla="*/ 450 h 3072"/>
                <a:gd name="T76" fmla="*/ 383 w 1804"/>
                <a:gd name="T77" fmla="*/ 522 h 3072"/>
                <a:gd name="T78" fmla="*/ 434 w 1804"/>
                <a:gd name="T79" fmla="*/ 610 h 3072"/>
                <a:gd name="T80" fmla="*/ 507 w 1804"/>
                <a:gd name="T81" fmla="*/ 630 h 3072"/>
                <a:gd name="T82" fmla="*/ 622 w 1804"/>
                <a:gd name="T83" fmla="*/ 564 h 3072"/>
                <a:gd name="T84" fmla="*/ 711 w 1804"/>
                <a:gd name="T85" fmla="*/ 718 h 3072"/>
                <a:gd name="T86" fmla="*/ 29 w 1804"/>
                <a:gd name="T87" fmla="*/ 2058 h 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4" h="3072">
                  <a:moveTo>
                    <a:pt x="404" y="2367"/>
                  </a:moveTo>
                  <a:lnTo>
                    <a:pt x="404" y="2367"/>
                  </a:lnTo>
                  <a:cubicBezTo>
                    <a:pt x="485" y="2367"/>
                    <a:pt x="550" y="2432"/>
                    <a:pt x="550" y="2513"/>
                  </a:cubicBezTo>
                  <a:cubicBezTo>
                    <a:pt x="550" y="2593"/>
                    <a:pt x="485" y="2659"/>
                    <a:pt x="404" y="2659"/>
                  </a:cubicBezTo>
                  <a:cubicBezTo>
                    <a:pt x="324" y="2659"/>
                    <a:pt x="259" y="2593"/>
                    <a:pt x="259" y="2513"/>
                  </a:cubicBezTo>
                  <a:cubicBezTo>
                    <a:pt x="259" y="2432"/>
                    <a:pt x="324" y="2367"/>
                    <a:pt x="404" y="2367"/>
                  </a:cubicBezTo>
                  <a:close/>
                  <a:moveTo>
                    <a:pt x="29" y="2058"/>
                  </a:moveTo>
                  <a:lnTo>
                    <a:pt x="29" y="2058"/>
                  </a:lnTo>
                  <a:lnTo>
                    <a:pt x="29" y="2801"/>
                  </a:lnTo>
                  <a:lnTo>
                    <a:pt x="29" y="2952"/>
                  </a:lnTo>
                  <a:lnTo>
                    <a:pt x="29" y="3018"/>
                  </a:lnTo>
                  <a:cubicBezTo>
                    <a:pt x="29" y="3048"/>
                    <a:pt x="53" y="3072"/>
                    <a:pt x="82" y="3072"/>
                  </a:cubicBezTo>
                  <a:lnTo>
                    <a:pt x="1679" y="3072"/>
                  </a:lnTo>
                  <a:cubicBezTo>
                    <a:pt x="1708" y="3072"/>
                    <a:pt x="1732" y="3048"/>
                    <a:pt x="1732" y="3018"/>
                  </a:cubicBezTo>
                  <a:lnTo>
                    <a:pt x="1732" y="2801"/>
                  </a:lnTo>
                  <a:cubicBezTo>
                    <a:pt x="1732" y="2771"/>
                    <a:pt x="1708" y="2747"/>
                    <a:pt x="1679" y="2747"/>
                  </a:cubicBezTo>
                  <a:lnTo>
                    <a:pt x="871" y="2747"/>
                  </a:lnTo>
                  <a:cubicBezTo>
                    <a:pt x="872" y="2652"/>
                    <a:pt x="854" y="2509"/>
                    <a:pt x="762" y="2347"/>
                  </a:cubicBezTo>
                  <a:cubicBezTo>
                    <a:pt x="598" y="2058"/>
                    <a:pt x="313" y="2058"/>
                    <a:pt x="313" y="2058"/>
                  </a:cubicBezTo>
                  <a:cubicBezTo>
                    <a:pt x="349" y="1207"/>
                    <a:pt x="743" y="947"/>
                    <a:pt x="819" y="905"/>
                  </a:cubicBezTo>
                  <a:lnTo>
                    <a:pt x="1178" y="1526"/>
                  </a:lnTo>
                  <a:lnTo>
                    <a:pt x="1163" y="1535"/>
                  </a:lnTo>
                  <a:cubicBezTo>
                    <a:pt x="1137" y="1550"/>
                    <a:pt x="1128" y="1582"/>
                    <a:pt x="1143" y="1608"/>
                  </a:cubicBezTo>
                  <a:cubicBezTo>
                    <a:pt x="1158" y="1633"/>
                    <a:pt x="1191" y="1642"/>
                    <a:pt x="1216" y="1627"/>
                  </a:cubicBezTo>
                  <a:lnTo>
                    <a:pt x="1282" y="1589"/>
                  </a:lnTo>
                  <a:lnTo>
                    <a:pt x="1442" y="1646"/>
                  </a:lnTo>
                  <a:lnTo>
                    <a:pt x="1673" y="1513"/>
                  </a:lnTo>
                  <a:lnTo>
                    <a:pt x="1703" y="1346"/>
                  </a:lnTo>
                  <a:lnTo>
                    <a:pt x="1769" y="1308"/>
                  </a:lnTo>
                  <a:cubicBezTo>
                    <a:pt x="1795" y="1293"/>
                    <a:pt x="1804" y="1260"/>
                    <a:pt x="1789" y="1235"/>
                  </a:cubicBezTo>
                  <a:cubicBezTo>
                    <a:pt x="1774" y="1210"/>
                    <a:pt x="1741" y="1201"/>
                    <a:pt x="1716" y="1215"/>
                  </a:cubicBezTo>
                  <a:lnTo>
                    <a:pt x="1701" y="1224"/>
                  </a:lnTo>
                  <a:lnTo>
                    <a:pt x="1145" y="261"/>
                  </a:lnTo>
                  <a:lnTo>
                    <a:pt x="1260" y="195"/>
                  </a:lnTo>
                  <a:cubicBezTo>
                    <a:pt x="1286" y="180"/>
                    <a:pt x="1294" y="148"/>
                    <a:pt x="1280" y="122"/>
                  </a:cubicBezTo>
                  <a:lnTo>
                    <a:pt x="1229" y="34"/>
                  </a:lnTo>
                  <a:cubicBezTo>
                    <a:pt x="1214" y="9"/>
                    <a:pt x="1181" y="0"/>
                    <a:pt x="1156" y="15"/>
                  </a:cubicBezTo>
                  <a:lnTo>
                    <a:pt x="403" y="450"/>
                  </a:lnTo>
                  <a:cubicBezTo>
                    <a:pt x="377" y="464"/>
                    <a:pt x="368" y="497"/>
                    <a:pt x="383" y="522"/>
                  </a:cubicBezTo>
                  <a:lnTo>
                    <a:pt x="434" y="610"/>
                  </a:lnTo>
                  <a:cubicBezTo>
                    <a:pt x="449" y="636"/>
                    <a:pt x="481" y="645"/>
                    <a:pt x="507" y="630"/>
                  </a:cubicBezTo>
                  <a:lnTo>
                    <a:pt x="622" y="564"/>
                  </a:lnTo>
                  <a:lnTo>
                    <a:pt x="711" y="718"/>
                  </a:lnTo>
                  <a:cubicBezTo>
                    <a:pt x="0" y="1092"/>
                    <a:pt x="29" y="2058"/>
                    <a:pt x="29" y="205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7080250" y="1238250"/>
              <a:ext cx="692150" cy="438150"/>
            </a:xfrm>
            <a:custGeom>
              <a:avLst/>
              <a:gdLst>
                <a:gd name="T0" fmla="*/ 15 w 931"/>
                <a:gd name="T1" fmla="*/ 555 h 589"/>
                <a:gd name="T2" fmla="*/ 15 w 931"/>
                <a:gd name="T3" fmla="*/ 555 h 589"/>
                <a:gd name="T4" fmla="*/ 15 w 931"/>
                <a:gd name="T5" fmla="*/ 555 h 589"/>
                <a:gd name="T6" fmla="*/ 88 w 931"/>
                <a:gd name="T7" fmla="*/ 574 h 589"/>
                <a:gd name="T8" fmla="*/ 897 w 931"/>
                <a:gd name="T9" fmla="*/ 107 h 589"/>
                <a:gd name="T10" fmla="*/ 916 w 931"/>
                <a:gd name="T11" fmla="*/ 35 h 589"/>
                <a:gd name="T12" fmla="*/ 916 w 931"/>
                <a:gd name="T13" fmla="*/ 35 h 589"/>
                <a:gd name="T14" fmla="*/ 843 w 931"/>
                <a:gd name="T15" fmla="*/ 15 h 589"/>
                <a:gd name="T16" fmla="*/ 35 w 931"/>
                <a:gd name="T17" fmla="*/ 482 h 589"/>
                <a:gd name="T18" fmla="*/ 15 w 931"/>
                <a:gd name="T19" fmla="*/ 5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589">
                  <a:moveTo>
                    <a:pt x="15" y="555"/>
                  </a:moveTo>
                  <a:lnTo>
                    <a:pt x="15" y="555"/>
                  </a:lnTo>
                  <a:lnTo>
                    <a:pt x="15" y="555"/>
                  </a:lnTo>
                  <a:cubicBezTo>
                    <a:pt x="30" y="580"/>
                    <a:pt x="62" y="589"/>
                    <a:pt x="88" y="574"/>
                  </a:cubicBezTo>
                  <a:lnTo>
                    <a:pt x="897" y="107"/>
                  </a:lnTo>
                  <a:cubicBezTo>
                    <a:pt x="922" y="93"/>
                    <a:pt x="931" y="60"/>
                    <a:pt x="916" y="35"/>
                  </a:cubicBezTo>
                  <a:lnTo>
                    <a:pt x="916" y="35"/>
                  </a:lnTo>
                  <a:cubicBezTo>
                    <a:pt x="902" y="9"/>
                    <a:pt x="869" y="0"/>
                    <a:pt x="843" y="15"/>
                  </a:cubicBezTo>
                  <a:lnTo>
                    <a:pt x="35" y="482"/>
                  </a:lnTo>
                  <a:cubicBezTo>
                    <a:pt x="9" y="497"/>
                    <a:pt x="0" y="529"/>
                    <a:pt x="15" y="5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24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工具验证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CCAE25-14E3-487D-8701-FE3CEC96F437}"/>
              </a:ext>
            </a:extLst>
          </p:cNvPr>
          <p:cNvGrpSpPr/>
          <p:nvPr/>
        </p:nvGrpSpPr>
        <p:grpSpPr>
          <a:xfrm>
            <a:off x="6096000" y="2160897"/>
            <a:ext cx="5209308" cy="3369749"/>
            <a:chOff x="3946455" y="2160897"/>
            <a:chExt cx="3391078" cy="3369749"/>
          </a:xfrm>
        </p:grpSpPr>
        <p:sp>
          <p:nvSpPr>
            <p:cNvPr id="24" name="右箭头 23"/>
            <p:cNvSpPr/>
            <p:nvPr/>
          </p:nvSpPr>
          <p:spPr>
            <a:xfrm>
              <a:off x="3946455" y="3023420"/>
              <a:ext cx="3391078" cy="2507226"/>
            </a:xfrm>
            <a:prstGeom prst="rightArrow">
              <a:avLst>
                <a:gd name="adj1" fmla="val 65827"/>
                <a:gd name="adj2" fmla="val 435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5" name="组 34"/>
            <p:cNvGrpSpPr/>
            <p:nvPr/>
          </p:nvGrpSpPr>
          <p:grpSpPr>
            <a:xfrm>
              <a:off x="3979900" y="2160897"/>
              <a:ext cx="3128907" cy="710450"/>
              <a:chOff x="886690" y="1746008"/>
              <a:chExt cx="3128907" cy="71045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886692" y="2179459"/>
                <a:ext cx="245402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/>
                  <a:t>思考如何进行系统性验证，确认工具的误报率。</a:t>
                </a:r>
                <a:endParaRPr lang="en-US" altLang="zh-CN" sz="1200" dirty="0"/>
              </a:p>
            </p:txBody>
          </p:sp>
          <p:sp>
            <p:nvSpPr>
              <p:cNvPr id="37" name="文本框 8"/>
              <p:cNvSpPr txBox="1"/>
              <p:nvPr/>
            </p:nvSpPr>
            <p:spPr>
              <a:xfrm>
                <a:off x="886690" y="1746008"/>
                <a:ext cx="3128907" cy="453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chemeClr val="accent1"/>
                    </a:solidFill>
                    <a:latin typeface="+mn-ea"/>
                  </a:rPr>
                  <a:t>未来</a:t>
                </a:r>
                <a:endParaRPr lang="en-US" altLang="zh-CN" sz="2000" b="1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5441D8-5D4B-4A1F-B875-886CEC48D4A3}"/>
              </a:ext>
            </a:extLst>
          </p:cNvPr>
          <p:cNvGrpSpPr/>
          <p:nvPr/>
        </p:nvGrpSpPr>
        <p:grpSpPr>
          <a:xfrm>
            <a:off x="886689" y="2160897"/>
            <a:ext cx="5994877" cy="3369749"/>
            <a:chOff x="886690" y="2160897"/>
            <a:chExt cx="4017358" cy="3369749"/>
          </a:xfrm>
        </p:grpSpPr>
        <p:sp>
          <p:nvSpPr>
            <p:cNvPr id="25" name="右箭头 24"/>
            <p:cNvSpPr/>
            <p:nvPr/>
          </p:nvSpPr>
          <p:spPr>
            <a:xfrm>
              <a:off x="886691" y="3023420"/>
              <a:ext cx="4017357" cy="2507226"/>
            </a:xfrm>
            <a:prstGeom prst="rightArrow">
              <a:avLst>
                <a:gd name="adj1" fmla="val 65827"/>
                <a:gd name="adj2" fmla="val 4352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组 25"/>
            <p:cNvGrpSpPr/>
            <p:nvPr/>
          </p:nvGrpSpPr>
          <p:grpSpPr>
            <a:xfrm>
              <a:off x="886690" y="2160897"/>
              <a:ext cx="2595146" cy="895116"/>
              <a:chOff x="886690" y="1746008"/>
              <a:chExt cx="2595146" cy="895116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886692" y="2179459"/>
                <a:ext cx="24540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/>
                  <a:t>漏洞判断工具的验证为手动验证，每发现一次错误，便进行代码修正。</a:t>
                </a:r>
                <a:endParaRPr lang="en-US" altLang="zh-CN" sz="1200" dirty="0"/>
              </a:p>
            </p:txBody>
          </p:sp>
          <p:sp>
            <p:nvSpPr>
              <p:cNvPr id="32" name="文本框 8"/>
              <p:cNvSpPr txBox="1"/>
              <p:nvPr/>
            </p:nvSpPr>
            <p:spPr>
              <a:xfrm>
                <a:off x="886690" y="1746008"/>
                <a:ext cx="2595146" cy="453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2000" b="1" dirty="0">
                    <a:solidFill>
                      <a:schemeClr val="accent1"/>
                    </a:solidFill>
                    <a:latin typeface="+mn-ea"/>
                  </a:rPr>
                  <a:t>目前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416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40CFE0E-34D6-48D2-8E9E-15B4073BA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5040000" cy="362708"/>
          </a:xfrm>
        </p:spPr>
        <p:txBody>
          <a:bodyPr/>
          <a:lstStyle/>
          <a:p>
            <a:r>
              <a:rPr kumimoji="1" lang="zh-CN" altLang="en-US" dirty="0"/>
              <a:t>漏洞判断工具</a:t>
            </a:r>
            <a:r>
              <a:rPr kumimoji="1" lang="en-US" altLang="zh-CN" dirty="0"/>
              <a:t>——</a:t>
            </a:r>
            <a:r>
              <a:rPr lang="en-US" altLang="zh-CN" dirty="0"/>
              <a:t>Linux Kernel</a:t>
            </a:r>
            <a:r>
              <a:rPr lang="zh-CN" altLang="en-US" dirty="0"/>
              <a:t>文件类型统计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5B4C47-BB3A-427A-B854-CEBE868CED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61A82A2-39BD-4895-B4E4-A48B63AA4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994957"/>
              </p:ext>
            </p:extLst>
          </p:nvPr>
        </p:nvGraphicFramePr>
        <p:xfrm>
          <a:off x="2032001" y="2064994"/>
          <a:ext cx="812799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2709808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037169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85222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百分比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44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无后缀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4799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93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20981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28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74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16555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298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</a:t>
                      </a:r>
                      <a:r>
                        <a:rPr lang="en-US" altLang="zh-CN" dirty="0" err="1"/>
                        <a:t>dtsi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2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</a:t>
                      </a:r>
                      <a:r>
                        <a:rPr lang="en-US" altLang="zh-CN" dirty="0" err="1"/>
                        <a:t>dts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05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.txt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305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9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总计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48957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86617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D484C67-EEC3-4E5F-A64D-4F211AD65FEF}"/>
              </a:ext>
            </a:extLst>
          </p:cNvPr>
          <p:cNvSpPr/>
          <p:nvPr/>
        </p:nvSpPr>
        <p:spPr>
          <a:xfrm>
            <a:off x="5045072" y="818025"/>
            <a:ext cx="21018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v4.0.1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582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CE4293-3EB9-406D-9F88-2FCB99A74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6690" y="144228"/>
            <a:ext cx="4356000" cy="362708"/>
          </a:xfrm>
        </p:spPr>
        <p:txBody>
          <a:bodyPr/>
          <a:lstStyle/>
          <a:p>
            <a:r>
              <a:rPr kumimoji="1" lang="zh-CN" altLang="en-US" dirty="0"/>
              <a:t>漏洞判断工具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更新漏洞最早存在版本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793A75E-375A-44E1-B0AB-E951848B8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110536-DA4C-4487-AE83-131B3C21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3" y="656040"/>
            <a:ext cx="11576115" cy="62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FCD3DF-A741-4116-BA39-5AECA83105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漏洞判断工具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内核版本范围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93F156-C096-4156-8995-A81DA5E46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254162-181C-47B5-B12D-01D3439E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22" y="663116"/>
            <a:ext cx="11660957" cy="619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7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参考文献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87375" y="929204"/>
            <a:ext cx="11212789" cy="4618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Kuhn D R,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Raunak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M S,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Kacker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R. An Analysis of Vulnerability Trends, 2008-2016[C]// IEEE International Conference on Software Quality, Reliability and Security Companion. IEEE, 2017:587-588.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Slabý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J,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Strejček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J,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Trtík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M.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ClabureDB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Classified Bug-Reports Database Tool for Developers of Program Analysis Tools[J]. 2013.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Lee S C, Davis L B. Learning from experience: operating system vulnerability trends[J]. It Professional, 2003, 5(1):17-24.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Grieco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G,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Grinblat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G L,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Uzal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L, et al. Toward Large-Scale Vulnerability Discovery using Machine Learning[C]// ACM Conference on Data and Application Security and Privacy. ACM, 2016:85-96.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Abal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Iago,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Brabrand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Claus,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Wasowski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Andrzej. 42 variability bugs in the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linux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kernel: a qualitative analysis[J]. 2014.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Woo M, Sang K C, Gottlieb S, et al. Scheduling black-box mutational fuzzing[C]// ACM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Sigsac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Conference on Computer &amp; Communications Security. ACM, 2013:511-522.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Homaei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H,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Shahriari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H R. Seven Years of Software Vulnerabilities: The Ebb and Flow[J]. IEEE Security &amp; Privacy, 2017, 15(1):58-65.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Chang Y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Y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Zavarsky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P, Ruhl R, et al. Trend Analysis of the CVE for Software Vulnerability Management[C]// IEEE Third International Conference on Privacy, Security, Risk and Trust. IEEE, 2012:1290-1293.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Kuhn R, Johnson C. Vulnerability Trends: Measuring Progress[J]. It Professional, 2009, 12(4):51-53.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何晶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基于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WooYun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的视听新媒体网站漏洞统计分析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 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电视技术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2014, 38(16):65-69.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佚名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赛门铁克互联网安全威胁报告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[J].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软件和集成电路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2003(6):64-64.</a:t>
            </a:r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感谢聆听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漏洞态势感知与预测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答辩人：陈力恒</a:t>
            </a:r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研究情况</a:t>
            </a:r>
            <a:r>
              <a:rPr lang="en-US" altLang="zh-CN" dirty="0"/>
              <a:t>——</a:t>
            </a:r>
            <a:r>
              <a:rPr lang="zh-CN" altLang="en-US" dirty="0"/>
              <a:t>研究重心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92" b="49236"/>
          <a:stretch/>
        </p:blipFill>
        <p:spPr>
          <a:xfrm>
            <a:off x="0" y="4247002"/>
            <a:ext cx="12192000" cy="2610998"/>
          </a:xfrm>
          <a:prstGeom prst="rect">
            <a:avLst/>
          </a:prstGeom>
        </p:spPr>
      </p:pic>
      <p:sp>
        <p:nvSpPr>
          <p:cNvPr id="21" name="文本框 8"/>
          <p:cNvSpPr txBox="1"/>
          <p:nvPr/>
        </p:nvSpPr>
        <p:spPr>
          <a:xfrm>
            <a:off x="2639811" y="1730638"/>
            <a:ext cx="2517668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早期试图研究每一款</a:t>
            </a:r>
            <a:r>
              <a:rPr lang="en-US" altLang="zh-CN" sz="1200" dirty="0"/>
              <a:t>Linux</a:t>
            </a:r>
            <a:r>
              <a:rPr lang="zh-CN" altLang="en-US" sz="1200" dirty="0"/>
              <a:t>平台开源软件的漏洞情况。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其后发现每一款软件都具有极大的研究深度。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2522863" y="1853668"/>
            <a:ext cx="0" cy="10466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0"/>
          <p:cNvGrpSpPr/>
          <p:nvPr/>
        </p:nvGrpSpPr>
        <p:grpSpPr>
          <a:xfrm>
            <a:off x="1392860" y="1853668"/>
            <a:ext cx="647034" cy="1000393"/>
            <a:chOff x="6257925" y="-9525"/>
            <a:chExt cx="1514475" cy="2341563"/>
          </a:xfrm>
          <a:solidFill>
            <a:schemeClr val="tx1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6551613" y="-9525"/>
              <a:ext cx="484188" cy="327025"/>
            </a:xfrm>
            <a:custGeom>
              <a:avLst/>
              <a:gdLst>
                <a:gd name="T0" fmla="*/ 25 w 652"/>
                <a:gd name="T1" fmla="*/ 406 h 440"/>
                <a:gd name="T2" fmla="*/ 25 w 652"/>
                <a:gd name="T3" fmla="*/ 406 h 440"/>
                <a:gd name="T4" fmla="*/ 98 w 652"/>
                <a:gd name="T5" fmla="*/ 425 h 440"/>
                <a:gd name="T6" fmla="*/ 618 w 652"/>
                <a:gd name="T7" fmla="*/ 125 h 440"/>
                <a:gd name="T8" fmla="*/ 637 w 652"/>
                <a:gd name="T9" fmla="*/ 52 h 440"/>
                <a:gd name="T10" fmla="*/ 626 w 652"/>
                <a:gd name="T11" fmla="*/ 33 h 440"/>
                <a:gd name="T12" fmla="*/ 554 w 652"/>
                <a:gd name="T13" fmla="*/ 14 h 440"/>
                <a:gd name="T14" fmla="*/ 34 w 652"/>
                <a:gd name="T15" fmla="*/ 314 h 440"/>
                <a:gd name="T16" fmla="*/ 14 w 652"/>
                <a:gd name="T17" fmla="*/ 386 h 440"/>
                <a:gd name="T18" fmla="*/ 25 w 652"/>
                <a:gd name="T19" fmla="*/ 4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440">
                  <a:moveTo>
                    <a:pt x="25" y="406"/>
                  </a:moveTo>
                  <a:lnTo>
                    <a:pt x="25" y="406"/>
                  </a:lnTo>
                  <a:cubicBezTo>
                    <a:pt x="40" y="431"/>
                    <a:pt x="73" y="440"/>
                    <a:pt x="98" y="425"/>
                  </a:cubicBezTo>
                  <a:lnTo>
                    <a:pt x="618" y="125"/>
                  </a:lnTo>
                  <a:cubicBezTo>
                    <a:pt x="643" y="111"/>
                    <a:pt x="652" y="78"/>
                    <a:pt x="637" y="52"/>
                  </a:cubicBezTo>
                  <a:lnTo>
                    <a:pt x="626" y="33"/>
                  </a:lnTo>
                  <a:cubicBezTo>
                    <a:pt x="612" y="9"/>
                    <a:pt x="579" y="0"/>
                    <a:pt x="554" y="14"/>
                  </a:cubicBezTo>
                  <a:lnTo>
                    <a:pt x="34" y="314"/>
                  </a:lnTo>
                  <a:cubicBezTo>
                    <a:pt x="8" y="328"/>
                    <a:pt x="0" y="361"/>
                    <a:pt x="14" y="386"/>
                  </a:cubicBezTo>
                  <a:lnTo>
                    <a:pt x="25" y="4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6257925" y="53975"/>
              <a:ext cx="1339850" cy="2278063"/>
            </a:xfrm>
            <a:custGeom>
              <a:avLst/>
              <a:gdLst>
                <a:gd name="T0" fmla="*/ 404 w 1804"/>
                <a:gd name="T1" fmla="*/ 2367 h 3072"/>
                <a:gd name="T2" fmla="*/ 404 w 1804"/>
                <a:gd name="T3" fmla="*/ 2367 h 3072"/>
                <a:gd name="T4" fmla="*/ 550 w 1804"/>
                <a:gd name="T5" fmla="*/ 2513 h 3072"/>
                <a:gd name="T6" fmla="*/ 404 w 1804"/>
                <a:gd name="T7" fmla="*/ 2659 h 3072"/>
                <a:gd name="T8" fmla="*/ 259 w 1804"/>
                <a:gd name="T9" fmla="*/ 2513 h 3072"/>
                <a:gd name="T10" fmla="*/ 404 w 1804"/>
                <a:gd name="T11" fmla="*/ 2367 h 3072"/>
                <a:gd name="T12" fmla="*/ 29 w 1804"/>
                <a:gd name="T13" fmla="*/ 2058 h 3072"/>
                <a:gd name="T14" fmla="*/ 29 w 1804"/>
                <a:gd name="T15" fmla="*/ 2058 h 3072"/>
                <a:gd name="T16" fmla="*/ 29 w 1804"/>
                <a:gd name="T17" fmla="*/ 2801 h 3072"/>
                <a:gd name="T18" fmla="*/ 29 w 1804"/>
                <a:gd name="T19" fmla="*/ 2952 h 3072"/>
                <a:gd name="T20" fmla="*/ 29 w 1804"/>
                <a:gd name="T21" fmla="*/ 3018 h 3072"/>
                <a:gd name="T22" fmla="*/ 82 w 1804"/>
                <a:gd name="T23" fmla="*/ 3072 h 3072"/>
                <a:gd name="T24" fmla="*/ 1679 w 1804"/>
                <a:gd name="T25" fmla="*/ 3072 h 3072"/>
                <a:gd name="T26" fmla="*/ 1732 w 1804"/>
                <a:gd name="T27" fmla="*/ 3018 h 3072"/>
                <a:gd name="T28" fmla="*/ 1732 w 1804"/>
                <a:gd name="T29" fmla="*/ 2801 h 3072"/>
                <a:gd name="T30" fmla="*/ 1679 w 1804"/>
                <a:gd name="T31" fmla="*/ 2747 h 3072"/>
                <a:gd name="T32" fmla="*/ 871 w 1804"/>
                <a:gd name="T33" fmla="*/ 2747 h 3072"/>
                <a:gd name="T34" fmla="*/ 762 w 1804"/>
                <a:gd name="T35" fmla="*/ 2347 h 3072"/>
                <a:gd name="T36" fmla="*/ 313 w 1804"/>
                <a:gd name="T37" fmla="*/ 2058 h 3072"/>
                <a:gd name="T38" fmla="*/ 819 w 1804"/>
                <a:gd name="T39" fmla="*/ 905 h 3072"/>
                <a:gd name="T40" fmla="*/ 1178 w 1804"/>
                <a:gd name="T41" fmla="*/ 1526 h 3072"/>
                <a:gd name="T42" fmla="*/ 1163 w 1804"/>
                <a:gd name="T43" fmla="*/ 1535 h 3072"/>
                <a:gd name="T44" fmla="*/ 1143 w 1804"/>
                <a:gd name="T45" fmla="*/ 1608 h 3072"/>
                <a:gd name="T46" fmla="*/ 1216 w 1804"/>
                <a:gd name="T47" fmla="*/ 1627 h 3072"/>
                <a:gd name="T48" fmla="*/ 1282 w 1804"/>
                <a:gd name="T49" fmla="*/ 1589 h 3072"/>
                <a:gd name="T50" fmla="*/ 1442 w 1804"/>
                <a:gd name="T51" fmla="*/ 1646 h 3072"/>
                <a:gd name="T52" fmla="*/ 1673 w 1804"/>
                <a:gd name="T53" fmla="*/ 1513 h 3072"/>
                <a:gd name="T54" fmla="*/ 1703 w 1804"/>
                <a:gd name="T55" fmla="*/ 1346 h 3072"/>
                <a:gd name="T56" fmla="*/ 1769 w 1804"/>
                <a:gd name="T57" fmla="*/ 1308 h 3072"/>
                <a:gd name="T58" fmla="*/ 1789 w 1804"/>
                <a:gd name="T59" fmla="*/ 1235 h 3072"/>
                <a:gd name="T60" fmla="*/ 1716 w 1804"/>
                <a:gd name="T61" fmla="*/ 1215 h 3072"/>
                <a:gd name="T62" fmla="*/ 1701 w 1804"/>
                <a:gd name="T63" fmla="*/ 1224 h 3072"/>
                <a:gd name="T64" fmla="*/ 1145 w 1804"/>
                <a:gd name="T65" fmla="*/ 261 h 3072"/>
                <a:gd name="T66" fmla="*/ 1260 w 1804"/>
                <a:gd name="T67" fmla="*/ 195 h 3072"/>
                <a:gd name="T68" fmla="*/ 1280 w 1804"/>
                <a:gd name="T69" fmla="*/ 122 h 3072"/>
                <a:gd name="T70" fmla="*/ 1229 w 1804"/>
                <a:gd name="T71" fmla="*/ 34 h 3072"/>
                <a:gd name="T72" fmla="*/ 1156 w 1804"/>
                <a:gd name="T73" fmla="*/ 15 h 3072"/>
                <a:gd name="T74" fmla="*/ 403 w 1804"/>
                <a:gd name="T75" fmla="*/ 450 h 3072"/>
                <a:gd name="T76" fmla="*/ 383 w 1804"/>
                <a:gd name="T77" fmla="*/ 522 h 3072"/>
                <a:gd name="T78" fmla="*/ 434 w 1804"/>
                <a:gd name="T79" fmla="*/ 610 h 3072"/>
                <a:gd name="T80" fmla="*/ 507 w 1804"/>
                <a:gd name="T81" fmla="*/ 630 h 3072"/>
                <a:gd name="T82" fmla="*/ 622 w 1804"/>
                <a:gd name="T83" fmla="*/ 564 h 3072"/>
                <a:gd name="T84" fmla="*/ 711 w 1804"/>
                <a:gd name="T85" fmla="*/ 718 h 3072"/>
                <a:gd name="T86" fmla="*/ 29 w 1804"/>
                <a:gd name="T87" fmla="*/ 2058 h 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4" h="3072">
                  <a:moveTo>
                    <a:pt x="404" y="2367"/>
                  </a:moveTo>
                  <a:lnTo>
                    <a:pt x="404" y="2367"/>
                  </a:lnTo>
                  <a:cubicBezTo>
                    <a:pt x="485" y="2367"/>
                    <a:pt x="550" y="2432"/>
                    <a:pt x="550" y="2513"/>
                  </a:cubicBezTo>
                  <a:cubicBezTo>
                    <a:pt x="550" y="2593"/>
                    <a:pt x="485" y="2659"/>
                    <a:pt x="404" y="2659"/>
                  </a:cubicBezTo>
                  <a:cubicBezTo>
                    <a:pt x="324" y="2659"/>
                    <a:pt x="259" y="2593"/>
                    <a:pt x="259" y="2513"/>
                  </a:cubicBezTo>
                  <a:cubicBezTo>
                    <a:pt x="259" y="2432"/>
                    <a:pt x="324" y="2367"/>
                    <a:pt x="404" y="2367"/>
                  </a:cubicBezTo>
                  <a:close/>
                  <a:moveTo>
                    <a:pt x="29" y="2058"/>
                  </a:moveTo>
                  <a:lnTo>
                    <a:pt x="29" y="2058"/>
                  </a:lnTo>
                  <a:lnTo>
                    <a:pt x="29" y="2801"/>
                  </a:lnTo>
                  <a:lnTo>
                    <a:pt x="29" y="2952"/>
                  </a:lnTo>
                  <a:lnTo>
                    <a:pt x="29" y="3018"/>
                  </a:lnTo>
                  <a:cubicBezTo>
                    <a:pt x="29" y="3048"/>
                    <a:pt x="53" y="3072"/>
                    <a:pt x="82" y="3072"/>
                  </a:cubicBezTo>
                  <a:lnTo>
                    <a:pt x="1679" y="3072"/>
                  </a:lnTo>
                  <a:cubicBezTo>
                    <a:pt x="1708" y="3072"/>
                    <a:pt x="1732" y="3048"/>
                    <a:pt x="1732" y="3018"/>
                  </a:cubicBezTo>
                  <a:lnTo>
                    <a:pt x="1732" y="2801"/>
                  </a:lnTo>
                  <a:cubicBezTo>
                    <a:pt x="1732" y="2771"/>
                    <a:pt x="1708" y="2747"/>
                    <a:pt x="1679" y="2747"/>
                  </a:cubicBezTo>
                  <a:lnTo>
                    <a:pt x="871" y="2747"/>
                  </a:lnTo>
                  <a:cubicBezTo>
                    <a:pt x="872" y="2652"/>
                    <a:pt x="854" y="2509"/>
                    <a:pt x="762" y="2347"/>
                  </a:cubicBezTo>
                  <a:cubicBezTo>
                    <a:pt x="598" y="2058"/>
                    <a:pt x="313" y="2058"/>
                    <a:pt x="313" y="2058"/>
                  </a:cubicBezTo>
                  <a:cubicBezTo>
                    <a:pt x="349" y="1207"/>
                    <a:pt x="743" y="947"/>
                    <a:pt x="819" y="905"/>
                  </a:cubicBezTo>
                  <a:lnTo>
                    <a:pt x="1178" y="1526"/>
                  </a:lnTo>
                  <a:lnTo>
                    <a:pt x="1163" y="1535"/>
                  </a:lnTo>
                  <a:cubicBezTo>
                    <a:pt x="1137" y="1550"/>
                    <a:pt x="1128" y="1582"/>
                    <a:pt x="1143" y="1608"/>
                  </a:cubicBezTo>
                  <a:cubicBezTo>
                    <a:pt x="1158" y="1633"/>
                    <a:pt x="1191" y="1642"/>
                    <a:pt x="1216" y="1627"/>
                  </a:cubicBezTo>
                  <a:lnTo>
                    <a:pt x="1282" y="1589"/>
                  </a:lnTo>
                  <a:lnTo>
                    <a:pt x="1442" y="1646"/>
                  </a:lnTo>
                  <a:lnTo>
                    <a:pt x="1673" y="1513"/>
                  </a:lnTo>
                  <a:lnTo>
                    <a:pt x="1703" y="1346"/>
                  </a:lnTo>
                  <a:lnTo>
                    <a:pt x="1769" y="1308"/>
                  </a:lnTo>
                  <a:cubicBezTo>
                    <a:pt x="1795" y="1293"/>
                    <a:pt x="1804" y="1260"/>
                    <a:pt x="1789" y="1235"/>
                  </a:cubicBezTo>
                  <a:cubicBezTo>
                    <a:pt x="1774" y="1210"/>
                    <a:pt x="1741" y="1201"/>
                    <a:pt x="1716" y="1215"/>
                  </a:cubicBezTo>
                  <a:lnTo>
                    <a:pt x="1701" y="1224"/>
                  </a:lnTo>
                  <a:lnTo>
                    <a:pt x="1145" y="261"/>
                  </a:lnTo>
                  <a:lnTo>
                    <a:pt x="1260" y="195"/>
                  </a:lnTo>
                  <a:cubicBezTo>
                    <a:pt x="1286" y="180"/>
                    <a:pt x="1294" y="148"/>
                    <a:pt x="1280" y="122"/>
                  </a:cubicBezTo>
                  <a:lnTo>
                    <a:pt x="1229" y="34"/>
                  </a:lnTo>
                  <a:cubicBezTo>
                    <a:pt x="1214" y="9"/>
                    <a:pt x="1181" y="0"/>
                    <a:pt x="1156" y="15"/>
                  </a:cubicBezTo>
                  <a:lnTo>
                    <a:pt x="403" y="450"/>
                  </a:lnTo>
                  <a:cubicBezTo>
                    <a:pt x="377" y="464"/>
                    <a:pt x="368" y="497"/>
                    <a:pt x="383" y="522"/>
                  </a:cubicBezTo>
                  <a:lnTo>
                    <a:pt x="434" y="610"/>
                  </a:lnTo>
                  <a:cubicBezTo>
                    <a:pt x="449" y="636"/>
                    <a:pt x="481" y="645"/>
                    <a:pt x="507" y="630"/>
                  </a:cubicBezTo>
                  <a:lnTo>
                    <a:pt x="622" y="564"/>
                  </a:lnTo>
                  <a:lnTo>
                    <a:pt x="711" y="718"/>
                  </a:lnTo>
                  <a:cubicBezTo>
                    <a:pt x="0" y="1092"/>
                    <a:pt x="29" y="2058"/>
                    <a:pt x="29" y="205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7080250" y="1238250"/>
              <a:ext cx="692150" cy="438150"/>
            </a:xfrm>
            <a:custGeom>
              <a:avLst/>
              <a:gdLst>
                <a:gd name="T0" fmla="*/ 15 w 931"/>
                <a:gd name="T1" fmla="*/ 555 h 589"/>
                <a:gd name="T2" fmla="*/ 15 w 931"/>
                <a:gd name="T3" fmla="*/ 555 h 589"/>
                <a:gd name="T4" fmla="*/ 15 w 931"/>
                <a:gd name="T5" fmla="*/ 555 h 589"/>
                <a:gd name="T6" fmla="*/ 88 w 931"/>
                <a:gd name="T7" fmla="*/ 574 h 589"/>
                <a:gd name="T8" fmla="*/ 897 w 931"/>
                <a:gd name="T9" fmla="*/ 107 h 589"/>
                <a:gd name="T10" fmla="*/ 916 w 931"/>
                <a:gd name="T11" fmla="*/ 35 h 589"/>
                <a:gd name="T12" fmla="*/ 916 w 931"/>
                <a:gd name="T13" fmla="*/ 35 h 589"/>
                <a:gd name="T14" fmla="*/ 843 w 931"/>
                <a:gd name="T15" fmla="*/ 15 h 589"/>
                <a:gd name="T16" fmla="*/ 35 w 931"/>
                <a:gd name="T17" fmla="*/ 482 h 589"/>
                <a:gd name="T18" fmla="*/ 15 w 931"/>
                <a:gd name="T19" fmla="*/ 5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589">
                  <a:moveTo>
                    <a:pt x="15" y="555"/>
                  </a:moveTo>
                  <a:lnTo>
                    <a:pt x="15" y="555"/>
                  </a:lnTo>
                  <a:lnTo>
                    <a:pt x="15" y="555"/>
                  </a:lnTo>
                  <a:cubicBezTo>
                    <a:pt x="30" y="580"/>
                    <a:pt x="62" y="589"/>
                    <a:pt x="88" y="574"/>
                  </a:cubicBezTo>
                  <a:lnTo>
                    <a:pt x="897" y="107"/>
                  </a:lnTo>
                  <a:cubicBezTo>
                    <a:pt x="922" y="93"/>
                    <a:pt x="931" y="60"/>
                    <a:pt x="916" y="35"/>
                  </a:cubicBezTo>
                  <a:lnTo>
                    <a:pt x="916" y="35"/>
                  </a:lnTo>
                  <a:cubicBezTo>
                    <a:pt x="902" y="9"/>
                    <a:pt x="869" y="0"/>
                    <a:pt x="843" y="15"/>
                  </a:cubicBezTo>
                  <a:lnTo>
                    <a:pt x="35" y="482"/>
                  </a:lnTo>
                  <a:cubicBezTo>
                    <a:pt x="9" y="497"/>
                    <a:pt x="0" y="529"/>
                    <a:pt x="15" y="5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文本框 8"/>
          <p:cNvSpPr txBox="1"/>
          <p:nvPr/>
        </p:nvSpPr>
        <p:spPr>
          <a:xfrm>
            <a:off x="7882626" y="1729369"/>
            <a:ext cx="2517668" cy="1268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研究重心集中于</a:t>
            </a:r>
            <a:r>
              <a:rPr lang="en-US" altLang="zh-CN" sz="1200" dirty="0"/>
              <a:t>Linux Kernel</a:t>
            </a:r>
            <a:r>
              <a:rPr lang="zh-CN" altLang="en-US" sz="1200" dirty="0"/>
              <a:t>漏洞，并研究其漏洞态势感知与预测。</a:t>
            </a:r>
            <a:endParaRPr lang="en-US" altLang="zh-CN" sz="1200" dirty="0"/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以上成果之后可以推广至所有软件</a:t>
            </a:r>
            <a:endParaRPr lang="en-US" altLang="zh-CN" sz="1200" dirty="0"/>
          </a:p>
        </p:txBody>
      </p:sp>
      <p:cxnSp>
        <p:nvCxnSpPr>
          <p:cNvPr id="29" name="直线连接符 28"/>
          <p:cNvCxnSpPr/>
          <p:nvPr/>
        </p:nvCxnSpPr>
        <p:spPr>
          <a:xfrm>
            <a:off x="7765678" y="1852399"/>
            <a:ext cx="0" cy="10466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0"/>
          <p:cNvGrpSpPr/>
          <p:nvPr/>
        </p:nvGrpSpPr>
        <p:grpSpPr>
          <a:xfrm>
            <a:off x="6635675" y="1852399"/>
            <a:ext cx="647034" cy="1000393"/>
            <a:chOff x="6257925" y="-9525"/>
            <a:chExt cx="1514475" cy="2341563"/>
          </a:xfrm>
          <a:solidFill>
            <a:schemeClr val="tx1"/>
          </a:solidFill>
        </p:grpSpPr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6551613" y="-9525"/>
              <a:ext cx="484188" cy="327025"/>
            </a:xfrm>
            <a:custGeom>
              <a:avLst/>
              <a:gdLst>
                <a:gd name="T0" fmla="*/ 25 w 652"/>
                <a:gd name="T1" fmla="*/ 406 h 440"/>
                <a:gd name="T2" fmla="*/ 25 w 652"/>
                <a:gd name="T3" fmla="*/ 406 h 440"/>
                <a:gd name="T4" fmla="*/ 98 w 652"/>
                <a:gd name="T5" fmla="*/ 425 h 440"/>
                <a:gd name="T6" fmla="*/ 618 w 652"/>
                <a:gd name="T7" fmla="*/ 125 h 440"/>
                <a:gd name="T8" fmla="*/ 637 w 652"/>
                <a:gd name="T9" fmla="*/ 52 h 440"/>
                <a:gd name="T10" fmla="*/ 626 w 652"/>
                <a:gd name="T11" fmla="*/ 33 h 440"/>
                <a:gd name="T12" fmla="*/ 554 w 652"/>
                <a:gd name="T13" fmla="*/ 14 h 440"/>
                <a:gd name="T14" fmla="*/ 34 w 652"/>
                <a:gd name="T15" fmla="*/ 314 h 440"/>
                <a:gd name="T16" fmla="*/ 14 w 652"/>
                <a:gd name="T17" fmla="*/ 386 h 440"/>
                <a:gd name="T18" fmla="*/ 25 w 652"/>
                <a:gd name="T19" fmla="*/ 4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440">
                  <a:moveTo>
                    <a:pt x="25" y="406"/>
                  </a:moveTo>
                  <a:lnTo>
                    <a:pt x="25" y="406"/>
                  </a:lnTo>
                  <a:cubicBezTo>
                    <a:pt x="40" y="431"/>
                    <a:pt x="73" y="440"/>
                    <a:pt x="98" y="425"/>
                  </a:cubicBezTo>
                  <a:lnTo>
                    <a:pt x="618" y="125"/>
                  </a:lnTo>
                  <a:cubicBezTo>
                    <a:pt x="643" y="111"/>
                    <a:pt x="652" y="78"/>
                    <a:pt x="637" y="52"/>
                  </a:cubicBezTo>
                  <a:lnTo>
                    <a:pt x="626" y="33"/>
                  </a:lnTo>
                  <a:cubicBezTo>
                    <a:pt x="612" y="9"/>
                    <a:pt x="579" y="0"/>
                    <a:pt x="554" y="14"/>
                  </a:cubicBezTo>
                  <a:lnTo>
                    <a:pt x="34" y="314"/>
                  </a:lnTo>
                  <a:cubicBezTo>
                    <a:pt x="8" y="328"/>
                    <a:pt x="0" y="361"/>
                    <a:pt x="14" y="386"/>
                  </a:cubicBezTo>
                  <a:lnTo>
                    <a:pt x="25" y="4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6257925" y="53975"/>
              <a:ext cx="1339850" cy="2278063"/>
            </a:xfrm>
            <a:custGeom>
              <a:avLst/>
              <a:gdLst>
                <a:gd name="T0" fmla="*/ 404 w 1804"/>
                <a:gd name="T1" fmla="*/ 2367 h 3072"/>
                <a:gd name="T2" fmla="*/ 404 w 1804"/>
                <a:gd name="T3" fmla="*/ 2367 h 3072"/>
                <a:gd name="T4" fmla="*/ 550 w 1804"/>
                <a:gd name="T5" fmla="*/ 2513 h 3072"/>
                <a:gd name="T6" fmla="*/ 404 w 1804"/>
                <a:gd name="T7" fmla="*/ 2659 h 3072"/>
                <a:gd name="T8" fmla="*/ 259 w 1804"/>
                <a:gd name="T9" fmla="*/ 2513 h 3072"/>
                <a:gd name="T10" fmla="*/ 404 w 1804"/>
                <a:gd name="T11" fmla="*/ 2367 h 3072"/>
                <a:gd name="T12" fmla="*/ 29 w 1804"/>
                <a:gd name="T13" fmla="*/ 2058 h 3072"/>
                <a:gd name="T14" fmla="*/ 29 w 1804"/>
                <a:gd name="T15" fmla="*/ 2058 h 3072"/>
                <a:gd name="T16" fmla="*/ 29 w 1804"/>
                <a:gd name="T17" fmla="*/ 2801 h 3072"/>
                <a:gd name="T18" fmla="*/ 29 w 1804"/>
                <a:gd name="T19" fmla="*/ 2952 h 3072"/>
                <a:gd name="T20" fmla="*/ 29 w 1804"/>
                <a:gd name="T21" fmla="*/ 3018 h 3072"/>
                <a:gd name="T22" fmla="*/ 82 w 1804"/>
                <a:gd name="T23" fmla="*/ 3072 h 3072"/>
                <a:gd name="T24" fmla="*/ 1679 w 1804"/>
                <a:gd name="T25" fmla="*/ 3072 h 3072"/>
                <a:gd name="T26" fmla="*/ 1732 w 1804"/>
                <a:gd name="T27" fmla="*/ 3018 h 3072"/>
                <a:gd name="T28" fmla="*/ 1732 w 1804"/>
                <a:gd name="T29" fmla="*/ 2801 h 3072"/>
                <a:gd name="T30" fmla="*/ 1679 w 1804"/>
                <a:gd name="T31" fmla="*/ 2747 h 3072"/>
                <a:gd name="T32" fmla="*/ 871 w 1804"/>
                <a:gd name="T33" fmla="*/ 2747 h 3072"/>
                <a:gd name="T34" fmla="*/ 762 w 1804"/>
                <a:gd name="T35" fmla="*/ 2347 h 3072"/>
                <a:gd name="T36" fmla="*/ 313 w 1804"/>
                <a:gd name="T37" fmla="*/ 2058 h 3072"/>
                <a:gd name="T38" fmla="*/ 819 w 1804"/>
                <a:gd name="T39" fmla="*/ 905 h 3072"/>
                <a:gd name="T40" fmla="*/ 1178 w 1804"/>
                <a:gd name="T41" fmla="*/ 1526 h 3072"/>
                <a:gd name="T42" fmla="*/ 1163 w 1804"/>
                <a:gd name="T43" fmla="*/ 1535 h 3072"/>
                <a:gd name="T44" fmla="*/ 1143 w 1804"/>
                <a:gd name="T45" fmla="*/ 1608 h 3072"/>
                <a:gd name="T46" fmla="*/ 1216 w 1804"/>
                <a:gd name="T47" fmla="*/ 1627 h 3072"/>
                <a:gd name="T48" fmla="*/ 1282 w 1804"/>
                <a:gd name="T49" fmla="*/ 1589 h 3072"/>
                <a:gd name="T50" fmla="*/ 1442 w 1804"/>
                <a:gd name="T51" fmla="*/ 1646 h 3072"/>
                <a:gd name="T52" fmla="*/ 1673 w 1804"/>
                <a:gd name="T53" fmla="*/ 1513 h 3072"/>
                <a:gd name="T54" fmla="*/ 1703 w 1804"/>
                <a:gd name="T55" fmla="*/ 1346 h 3072"/>
                <a:gd name="T56" fmla="*/ 1769 w 1804"/>
                <a:gd name="T57" fmla="*/ 1308 h 3072"/>
                <a:gd name="T58" fmla="*/ 1789 w 1804"/>
                <a:gd name="T59" fmla="*/ 1235 h 3072"/>
                <a:gd name="T60" fmla="*/ 1716 w 1804"/>
                <a:gd name="T61" fmla="*/ 1215 h 3072"/>
                <a:gd name="T62" fmla="*/ 1701 w 1804"/>
                <a:gd name="T63" fmla="*/ 1224 h 3072"/>
                <a:gd name="T64" fmla="*/ 1145 w 1804"/>
                <a:gd name="T65" fmla="*/ 261 h 3072"/>
                <a:gd name="T66" fmla="*/ 1260 w 1804"/>
                <a:gd name="T67" fmla="*/ 195 h 3072"/>
                <a:gd name="T68" fmla="*/ 1280 w 1804"/>
                <a:gd name="T69" fmla="*/ 122 h 3072"/>
                <a:gd name="T70" fmla="*/ 1229 w 1804"/>
                <a:gd name="T71" fmla="*/ 34 h 3072"/>
                <a:gd name="T72" fmla="*/ 1156 w 1804"/>
                <a:gd name="T73" fmla="*/ 15 h 3072"/>
                <a:gd name="T74" fmla="*/ 403 w 1804"/>
                <a:gd name="T75" fmla="*/ 450 h 3072"/>
                <a:gd name="T76" fmla="*/ 383 w 1804"/>
                <a:gd name="T77" fmla="*/ 522 h 3072"/>
                <a:gd name="T78" fmla="*/ 434 w 1804"/>
                <a:gd name="T79" fmla="*/ 610 h 3072"/>
                <a:gd name="T80" fmla="*/ 507 w 1804"/>
                <a:gd name="T81" fmla="*/ 630 h 3072"/>
                <a:gd name="T82" fmla="*/ 622 w 1804"/>
                <a:gd name="T83" fmla="*/ 564 h 3072"/>
                <a:gd name="T84" fmla="*/ 711 w 1804"/>
                <a:gd name="T85" fmla="*/ 718 h 3072"/>
                <a:gd name="T86" fmla="*/ 29 w 1804"/>
                <a:gd name="T87" fmla="*/ 2058 h 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4" h="3072">
                  <a:moveTo>
                    <a:pt x="404" y="2367"/>
                  </a:moveTo>
                  <a:lnTo>
                    <a:pt x="404" y="2367"/>
                  </a:lnTo>
                  <a:cubicBezTo>
                    <a:pt x="485" y="2367"/>
                    <a:pt x="550" y="2432"/>
                    <a:pt x="550" y="2513"/>
                  </a:cubicBezTo>
                  <a:cubicBezTo>
                    <a:pt x="550" y="2593"/>
                    <a:pt x="485" y="2659"/>
                    <a:pt x="404" y="2659"/>
                  </a:cubicBezTo>
                  <a:cubicBezTo>
                    <a:pt x="324" y="2659"/>
                    <a:pt x="259" y="2593"/>
                    <a:pt x="259" y="2513"/>
                  </a:cubicBezTo>
                  <a:cubicBezTo>
                    <a:pt x="259" y="2432"/>
                    <a:pt x="324" y="2367"/>
                    <a:pt x="404" y="2367"/>
                  </a:cubicBezTo>
                  <a:close/>
                  <a:moveTo>
                    <a:pt x="29" y="2058"/>
                  </a:moveTo>
                  <a:lnTo>
                    <a:pt x="29" y="2058"/>
                  </a:lnTo>
                  <a:lnTo>
                    <a:pt x="29" y="2801"/>
                  </a:lnTo>
                  <a:lnTo>
                    <a:pt x="29" y="2952"/>
                  </a:lnTo>
                  <a:lnTo>
                    <a:pt x="29" y="3018"/>
                  </a:lnTo>
                  <a:cubicBezTo>
                    <a:pt x="29" y="3048"/>
                    <a:pt x="53" y="3072"/>
                    <a:pt x="82" y="3072"/>
                  </a:cubicBezTo>
                  <a:lnTo>
                    <a:pt x="1679" y="3072"/>
                  </a:lnTo>
                  <a:cubicBezTo>
                    <a:pt x="1708" y="3072"/>
                    <a:pt x="1732" y="3048"/>
                    <a:pt x="1732" y="3018"/>
                  </a:cubicBezTo>
                  <a:lnTo>
                    <a:pt x="1732" y="2801"/>
                  </a:lnTo>
                  <a:cubicBezTo>
                    <a:pt x="1732" y="2771"/>
                    <a:pt x="1708" y="2747"/>
                    <a:pt x="1679" y="2747"/>
                  </a:cubicBezTo>
                  <a:lnTo>
                    <a:pt x="871" y="2747"/>
                  </a:lnTo>
                  <a:cubicBezTo>
                    <a:pt x="872" y="2652"/>
                    <a:pt x="854" y="2509"/>
                    <a:pt x="762" y="2347"/>
                  </a:cubicBezTo>
                  <a:cubicBezTo>
                    <a:pt x="598" y="2058"/>
                    <a:pt x="313" y="2058"/>
                    <a:pt x="313" y="2058"/>
                  </a:cubicBezTo>
                  <a:cubicBezTo>
                    <a:pt x="349" y="1207"/>
                    <a:pt x="743" y="947"/>
                    <a:pt x="819" y="905"/>
                  </a:cubicBezTo>
                  <a:lnTo>
                    <a:pt x="1178" y="1526"/>
                  </a:lnTo>
                  <a:lnTo>
                    <a:pt x="1163" y="1535"/>
                  </a:lnTo>
                  <a:cubicBezTo>
                    <a:pt x="1137" y="1550"/>
                    <a:pt x="1128" y="1582"/>
                    <a:pt x="1143" y="1608"/>
                  </a:cubicBezTo>
                  <a:cubicBezTo>
                    <a:pt x="1158" y="1633"/>
                    <a:pt x="1191" y="1642"/>
                    <a:pt x="1216" y="1627"/>
                  </a:cubicBezTo>
                  <a:lnTo>
                    <a:pt x="1282" y="1589"/>
                  </a:lnTo>
                  <a:lnTo>
                    <a:pt x="1442" y="1646"/>
                  </a:lnTo>
                  <a:lnTo>
                    <a:pt x="1673" y="1513"/>
                  </a:lnTo>
                  <a:lnTo>
                    <a:pt x="1703" y="1346"/>
                  </a:lnTo>
                  <a:lnTo>
                    <a:pt x="1769" y="1308"/>
                  </a:lnTo>
                  <a:cubicBezTo>
                    <a:pt x="1795" y="1293"/>
                    <a:pt x="1804" y="1260"/>
                    <a:pt x="1789" y="1235"/>
                  </a:cubicBezTo>
                  <a:cubicBezTo>
                    <a:pt x="1774" y="1210"/>
                    <a:pt x="1741" y="1201"/>
                    <a:pt x="1716" y="1215"/>
                  </a:cubicBezTo>
                  <a:lnTo>
                    <a:pt x="1701" y="1224"/>
                  </a:lnTo>
                  <a:lnTo>
                    <a:pt x="1145" y="261"/>
                  </a:lnTo>
                  <a:lnTo>
                    <a:pt x="1260" y="195"/>
                  </a:lnTo>
                  <a:cubicBezTo>
                    <a:pt x="1286" y="180"/>
                    <a:pt x="1294" y="148"/>
                    <a:pt x="1280" y="122"/>
                  </a:cubicBezTo>
                  <a:lnTo>
                    <a:pt x="1229" y="34"/>
                  </a:lnTo>
                  <a:cubicBezTo>
                    <a:pt x="1214" y="9"/>
                    <a:pt x="1181" y="0"/>
                    <a:pt x="1156" y="15"/>
                  </a:cubicBezTo>
                  <a:lnTo>
                    <a:pt x="403" y="450"/>
                  </a:lnTo>
                  <a:cubicBezTo>
                    <a:pt x="377" y="464"/>
                    <a:pt x="368" y="497"/>
                    <a:pt x="383" y="522"/>
                  </a:cubicBezTo>
                  <a:lnTo>
                    <a:pt x="434" y="610"/>
                  </a:lnTo>
                  <a:cubicBezTo>
                    <a:pt x="449" y="636"/>
                    <a:pt x="481" y="645"/>
                    <a:pt x="507" y="630"/>
                  </a:cubicBezTo>
                  <a:lnTo>
                    <a:pt x="622" y="564"/>
                  </a:lnTo>
                  <a:lnTo>
                    <a:pt x="711" y="718"/>
                  </a:lnTo>
                  <a:cubicBezTo>
                    <a:pt x="0" y="1092"/>
                    <a:pt x="29" y="2058"/>
                    <a:pt x="29" y="205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7080250" y="1238250"/>
              <a:ext cx="692150" cy="438150"/>
            </a:xfrm>
            <a:custGeom>
              <a:avLst/>
              <a:gdLst>
                <a:gd name="T0" fmla="*/ 15 w 931"/>
                <a:gd name="T1" fmla="*/ 555 h 589"/>
                <a:gd name="T2" fmla="*/ 15 w 931"/>
                <a:gd name="T3" fmla="*/ 555 h 589"/>
                <a:gd name="T4" fmla="*/ 15 w 931"/>
                <a:gd name="T5" fmla="*/ 555 h 589"/>
                <a:gd name="T6" fmla="*/ 88 w 931"/>
                <a:gd name="T7" fmla="*/ 574 h 589"/>
                <a:gd name="T8" fmla="*/ 897 w 931"/>
                <a:gd name="T9" fmla="*/ 107 h 589"/>
                <a:gd name="T10" fmla="*/ 916 w 931"/>
                <a:gd name="T11" fmla="*/ 35 h 589"/>
                <a:gd name="T12" fmla="*/ 916 w 931"/>
                <a:gd name="T13" fmla="*/ 35 h 589"/>
                <a:gd name="T14" fmla="*/ 843 w 931"/>
                <a:gd name="T15" fmla="*/ 15 h 589"/>
                <a:gd name="T16" fmla="*/ 35 w 931"/>
                <a:gd name="T17" fmla="*/ 482 h 589"/>
                <a:gd name="T18" fmla="*/ 15 w 931"/>
                <a:gd name="T19" fmla="*/ 5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589">
                  <a:moveTo>
                    <a:pt x="15" y="555"/>
                  </a:moveTo>
                  <a:lnTo>
                    <a:pt x="15" y="555"/>
                  </a:lnTo>
                  <a:lnTo>
                    <a:pt x="15" y="555"/>
                  </a:lnTo>
                  <a:cubicBezTo>
                    <a:pt x="30" y="580"/>
                    <a:pt x="62" y="589"/>
                    <a:pt x="88" y="574"/>
                  </a:cubicBezTo>
                  <a:lnTo>
                    <a:pt x="897" y="107"/>
                  </a:lnTo>
                  <a:cubicBezTo>
                    <a:pt x="922" y="93"/>
                    <a:pt x="931" y="60"/>
                    <a:pt x="916" y="35"/>
                  </a:cubicBezTo>
                  <a:lnTo>
                    <a:pt x="916" y="35"/>
                  </a:lnTo>
                  <a:cubicBezTo>
                    <a:pt x="902" y="9"/>
                    <a:pt x="869" y="0"/>
                    <a:pt x="843" y="15"/>
                  </a:cubicBezTo>
                  <a:lnTo>
                    <a:pt x="35" y="482"/>
                  </a:lnTo>
                  <a:cubicBezTo>
                    <a:pt x="9" y="497"/>
                    <a:pt x="0" y="529"/>
                    <a:pt x="15" y="5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04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研究情况</a:t>
            </a:r>
            <a:r>
              <a:rPr lang="en-US" altLang="zh-CN" dirty="0"/>
              <a:t>——</a:t>
            </a:r>
            <a:r>
              <a:rPr lang="zh-CN" altLang="en-US" dirty="0"/>
              <a:t>研究方法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92" b="49236"/>
          <a:stretch/>
        </p:blipFill>
        <p:spPr>
          <a:xfrm>
            <a:off x="0" y="624699"/>
            <a:ext cx="12192000" cy="26109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2198" y="2996588"/>
            <a:ext cx="2401677" cy="239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2198" y="3674733"/>
            <a:ext cx="7337233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获取了关于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Linux Kernel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相关数据，试图研究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Linux Kernel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的最早存在到发现的时间间隔、漏洞严重程度、漏洞类型、代码复杂度之间所具备的关系。直观的理解为：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marL="171450" lvl="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代码复杂度越高，存在到发现的时间间隔可能会越长；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marL="171450" lvl="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不同的漏洞类型，在总体上可能会表现出存在到发现的时间间隔有明显差别；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marL="171450" lvl="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漏洞严重程度越高，同时存在到发现的时间间隔越长，那么这个漏洞产生的危害影响程度和范围可能就变得十分巨大</a:t>
            </a:r>
          </a:p>
        </p:txBody>
      </p:sp>
    </p:spTree>
    <p:extLst>
      <p:ext uri="{BB962C8B-B14F-4D97-AF65-F5344CB8AC3E}">
        <p14:creationId xmlns:p14="http://schemas.microsoft.com/office/powerpoint/2010/main" val="1306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研究情况</a:t>
            </a:r>
            <a:r>
              <a:rPr lang="en-US" altLang="zh-CN" dirty="0"/>
              <a:t>——</a:t>
            </a:r>
            <a:r>
              <a:rPr lang="zh-CN" altLang="en-US" dirty="0"/>
              <a:t>研究目的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753956" y="3436373"/>
            <a:ext cx="10456606" cy="280220"/>
          </a:xfrm>
          <a:prstGeom prst="rightArrow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67000">
                <a:schemeClr val="accent1">
                  <a:lumMod val="75000"/>
                </a:schemeClr>
              </a:gs>
              <a:gs pos="23000">
                <a:schemeClr val="accent1">
                  <a:lumMod val="50000"/>
                  <a:alpha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753956" y="1922988"/>
            <a:ext cx="2919647" cy="1222578"/>
            <a:chOff x="886691" y="1746008"/>
            <a:chExt cx="2919647" cy="1222578"/>
          </a:xfrm>
        </p:grpSpPr>
        <p:sp>
          <p:nvSpPr>
            <p:cNvPr id="21" name="矩形 20"/>
            <p:cNvSpPr/>
            <p:nvPr/>
          </p:nvSpPr>
          <p:spPr>
            <a:xfrm>
              <a:off x="886691" y="2179459"/>
              <a:ext cx="2919647" cy="789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通过历年数据，分析内核各类型漏洞的数量分布情况（百分比），某个类型漏洞的危害等级的分布情况（百分比）。</a:t>
              </a:r>
            </a:p>
          </p:txBody>
        </p:sp>
        <p:sp>
          <p:nvSpPr>
            <p:cNvPr id="22" name="文本框 8"/>
            <p:cNvSpPr txBox="1"/>
            <p:nvPr/>
          </p:nvSpPr>
          <p:spPr>
            <a:xfrm>
              <a:off x="886691" y="1746008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1"/>
                  </a:solidFill>
                  <a:latin typeface="+mn-ea"/>
                </a:rPr>
                <a:t>Linux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内核特点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398834" y="3921907"/>
            <a:ext cx="2919647" cy="2422906"/>
            <a:chOff x="886691" y="1746008"/>
            <a:chExt cx="2919647" cy="2422906"/>
          </a:xfrm>
        </p:grpSpPr>
        <p:sp>
          <p:nvSpPr>
            <p:cNvPr id="28" name="矩形 27"/>
            <p:cNvSpPr/>
            <p:nvPr/>
          </p:nvSpPr>
          <p:spPr>
            <a:xfrm>
              <a:off x="886691" y="2179459"/>
              <a:ext cx="2919647" cy="198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统计分析，确定危害等级高且数量多的那些漏洞是哪些漏洞。</a:t>
              </a:r>
              <a:endParaRPr lang="en-US" altLang="zh-CN" sz="1200" dirty="0">
                <a:solidFill>
                  <a:srgbClr val="000000"/>
                </a:solidFill>
                <a:latin typeface="+mn-ea"/>
              </a:endParaRPr>
            </a:p>
            <a:p>
              <a:pPr marL="171450" lvl="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数量较多的那些漏洞种类</a:t>
              </a:r>
              <a:endParaRPr lang="en-US" altLang="zh-CN" sz="1200" dirty="0">
                <a:solidFill>
                  <a:srgbClr val="000000"/>
                </a:solidFill>
                <a:latin typeface="+mn-ea"/>
              </a:endParaRPr>
            </a:p>
            <a:p>
              <a:pPr marL="171450" lvl="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漏洞高危数量：某种漏洞高危害等级的总数量</a:t>
              </a:r>
              <a:endParaRPr lang="en-US" altLang="zh-CN" sz="1200" dirty="0">
                <a:solidFill>
                  <a:srgbClr val="000000"/>
                </a:solidFill>
                <a:latin typeface="+mn-ea"/>
              </a:endParaRPr>
            </a:p>
            <a:p>
              <a:pPr marL="171450" lvl="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高危害漏洞中的漏洞种类分布</a:t>
              </a:r>
              <a:endParaRPr lang="en-US" altLang="zh-CN" sz="1200" dirty="0">
                <a:solidFill>
                  <a:srgbClr val="000000"/>
                </a:solidFill>
                <a:latin typeface="+mn-ea"/>
              </a:endParaRPr>
            </a:p>
            <a:p>
              <a:pPr marL="171450" lvl="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漏洞影响程度</a:t>
              </a:r>
              <a:r>
                <a:rPr lang="en-US" altLang="zh-CN" sz="1200" dirty="0">
                  <a:solidFill>
                    <a:srgbClr val="000000"/>
                  </a:solidFill>
                  <a:latin typeface="+mn-ea"/>
                </a:rPr>
                <a:t>=1</a:t>
              </a: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*低危害漏洞数量</a:t>
              </a:r>
              <a:r>
                <a:rPr lang="en-US" altLang="zh-CN" sz="1200" dirty="0">
                  <a:solidFill>
                    <a:srgbClr val="000000"/>
                  </a:solidFill>
                  <a:latin typeface="+mn-ea"/>
                </a:rPr>
                <a:t>+2</a:t>
              </a: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*中危害漏洞数量</a:t>
              </a:r>
              <a:r>
                <a:rPr lang="en-US" altLang="zh-CN" sz="1200" dirty="0">
                  <a:solidFill>
                    <a:srgbClr val="000000"/>
                  </a:solidFill>
                  <a:latin typeface="+mn-ea"/>
                </a:rPr>
                <a:t>+3</a:t>
              </a: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*高危害漏洞数量</a:t>
              </a:r>
              <a:endParaRPr lang="en-US" altLang="zh-CN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9" name="文本框 8"/>
            <p:cNvSpPr txBox="1"/>
            <p:nvPr/>
          </p:nvSpPr>
          <p:spPr>
            <a:xfrm>
              <a:off x="886691" y="1746008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抓主要漏洞</a:t>
              </a: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5817569" y="1922988"/>
            <a:ext cx="2919647" cy="1222578"/>
            <a:chOff x="886691" y="1746008"/>
            <a:chExt cx="2919647" cy="1222578"/>
          </a:xfrm>
        </p:grpSpPr>
        <p:sp>
          <p:nvSpPr>
            <p:cNvPr id="31" name="矩形 30"/>
            <p:cNvSpPr/>
            <p:nvPr/>
          </p:nvSpPr>
          <p:spPr>
            <a:xfrm>
              <a:off x="886691" y="2179459"/>
              <a:ext cx="2919647" cy="789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选取关键漏洞，根据漏洞类型、漏洞危害程度、代码复杂度预测漏洞存在到发现的时间</a:t>
              </a:r>
            </a:p>
          </p:txBody>
        </p:sp>
        <p:sp>
          <p:nvSpPr>
            <p:cNvPr id="32" name="文本框 8"/>
            <p:cNvSpPr txBox="1"/>
            <p:nvPr/>
          </p:nvSpPr>
          <p:spPr>
            <a:xfrm>
              <a:off x="886691" y="1746008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漏洞存在到发现时间</a:t>
              </a: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8462447" y="3921907"/>
            <a:ext cx="2919647" cy="1702709"/>
            <a:chOff x="886691" y="1746008"/>
            <a:chExt cx="2919647" cy="1702709"/>
          </a:xfrm>
        </p:grpSpPr>
        <p:sp>
          <p:nvSpPr>
            <p:cNvPr id="34" name="矩形 33"/>
            <p:cNvSpPr/>
            <p:nvPr/>
          </p:nvSpPr>
          <p:spPr>
            <a:xfrm>
              <a:off x="886691" y="2179459"/>
              <a:ext cx="2919647" cy="1269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关键漏洞存在到发现时间：该时间说明了某个内核需要多长时间成为稳定的内核，用于实际生产，辅导决策层决策采用特定的内核版本。（</a:t>
              </a:r>
              <a:r>
                <a:rPr lang="en-US" altLang="zh-CN" sz="1200" dirty="0">
                  <a:solidFill>
                    <a:srgbClr val="000000"/>
                  </a:solidFill>
                  <a:latin typeface="+mn-ea"/>
                </a:rPr>
                <a:t>Linux</a:t>
              </a: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内核被广泛用于定制特定工业系统）</a:t>
              </a:r>
            </a:p>
          </p:txBody>
        </p:sp>
        <p:sp>
          <p:nvSpPr>
            <p:cNvPr id="35" name="文本框 8"/>
            <p:cNvSpPr txBox="1"/>
            <p:nvPr/>
          </p:nvSpPr>
          <p:spPr>
            <a:xfrm>
              <a:off x="886691" y="1746008"/>
              <a:ext cx="2919647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内核稳定所需要的时间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0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4060544-EDE0-4411-A1B1-5C77E524D3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研究情况</a:t>
            </a:r>
            <a:r>
              <a:rPr lang="en-US" altLang="zh-CN" dirty="0"/>
              <a:t>——</a:t>
            </a:r>
            <a:r>
              <a:rPr lang="zh-CN" altLang="en-US" dirty="0"/>
              <a:t>漏洞危害趋势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AB0240-3D7B-4EA1-B1D8-2C803CE72B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C0581817-E768-406E-A8A9-400FD7C133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74899"/>
              </p:ext>
            </p:extLst>
          </p:nvPr>
        </p:nvGraphicFramePr>
        <p:xfrm>
          <a:off x="0" y="659876"/>
          <a:ext cx="12192000" cy="6198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86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10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1770</TotalTime>
  <Words>2268</Words>
  <Application>Microsoft Office PowerPoint</Application>
  <PresentationFormat>宽屏</PresentationFormat>
  <Paragraphs>362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陈力恒</cp:lastModifiedBy>
  <cp:revision>220</cp:revision>
  <dcterms:created xsi:type="dcterms:W3CDTF">2015-08-18T02:51:41Z</dcterms:created>
  <dcterms:modified xsi:type="dcterms:W3CDTF">2018-04-18T06:44:41Z</dcterms:modified>
  <cp:category/>
</cp:coreProperties>
</file>